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1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57" r:id="rId4"/>
    <p:sldId id="270" r:id="rId5"/>
    <p:sldId id="271" r:id="rId6"/>
    <p:sldId id="272" r:id="rId7"/>
    <p:sldId id="262" r:id="rId8"/>
    <p:sldId id="273" r:id="rId9"/>
    <p:sldId id="288" r:id="rId10"/>
    <p:sldId id="261" r:id="rId11"/>
    <p:sldId id="259" r:id="rId12"/>
    <p:sldId id="275" r:id="rId13"/>
    <p:sldId id="274" r:id="rId14"/>
    <p:sldId id="277" r:id="rId15"/>
    <p:sldId id="278" r:id="rId16"/>
    <p:sldId id="279" r:id="rId17"/>
    <p:sldId id="280" r:id="rId18"/>
    <p:sldId id="26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90" r:id="rId27"/>
    <p:sldId id="291" r:id="rId28"/>
    <p:sldId id="292" r:id="rId29"/>
    <p:sldId id="263" r:id="rId30"/>
    <p:sldId id="265" r:id="rId31"/>
    <p:sldId id="266" r:id="rId32"/>
    <p:sldId id="267" r:id="rId33"/>
    <p:sldId id="268" r:id="rId34"/>
    <p:sldId id="269" r:id="rId35"/>
    <p:sldId id="264" r:id="rId3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7" autoAdjust="0"/>
    <p:restoredTop sz="94660"/>
  </p:normalViewPr>
  <p:slideViewPr>
    <p:cSldViewPr>
      <p:cViewPr varScale="1">
        <p:scale>
          <a:sx n="67" d="100"/>
          <a:sy n="67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83360-4DB7-46C2-9C83-5A5BB6FB067C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FA690-A0C1-462A-8494-349E68F3ED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30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FA690-A0C1-462A-8494-349E68F3EDE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947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image" Target="../media/image7.png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12" Type="http://schemas.openxmlformats.org/officeDocument/2006/relationships/slide" Target="slide29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430.png"/><Relationship Id="rId5" Type="http://schemas.openxmlformats.org/officeDocument/2006/relationships/tags" Target="../tags/tag80.xml"/><Relationship Id="rId10" Type="http://schemas.openxmlformats.org/officeDocument/2006/relationships/image" Target="../media/image420.png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10.xml"/><Relationship Id="rId14" Type="http://schemas.openxmlformats.org/officeDocument/2006/relationships/slide" Target="slide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tags" Target="../tags/tag86.xml"/><Relationship Id="rId7" Type="http://schemas.openxmlformats.org/officeDocument/2006/relationships/image" Target="../media/image73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5.png"/><Relationship Id="rId5" Type="http://schemas.openxmlformats.org/officeDocument/2006/relationships/slide" Target="slide7.xml"/><Relationship Id="rId4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8.xml"/><Relationship Id="rId20" Type="http://schemas.openxmlformats.org/officeDocument/2006/relationships/image" Target="../media/image82.png"/><Relationship Id="rId1" Type="http://schemas.openxmlformats.org/officeDocument/2006/relationships/tags" Target="../tags/tag87.xml"/><Relationship Id="rId5" Type="http://schemas.openxmlformats.org/officeDocument/2006/relationships/image" Target="../media/image5.png"/><Relationship Id="rId19" Type="http://schemas.openxmlformats.org/officeDocument/2006/relationships/image" Target="../media/image81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9.xml"/><Relationship Id="rId11" Type="http://schemas.openxmlformats.org/officeDocument/2006/relationships/image" Target="../media/image92.png"/><Relationship Id="rId4" Type="http://schemas.openxmlformats.org/officeDocument/2006/relationships/image" Target="../media/image5.png"/><Relationship Id="rId9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0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0.xml"/><Relationship Id="rId6" Type="http://schemas.openxmlformats.org/officeDocument/2006/relationships/image" Target="../media/image45.png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1.xml"/><Relationship Id="rId6" Type="http://schemas.openxmlformats.org/officeDocument/2006/relationships/image" Target="../media/image49.png"/><Relationship Id="rId5" Type="http://schemas.openxmlformats.org/officeDocument/2006/relationships/image" Target="../media/image5.png"/><Relationship Id="rId4" Type="http://schemas.openxmlformats.org/officeDocument/2006/relationships/slide" Target="slide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2.xml"/><Relationship Id="rId6" Type="http://schemas.openxmlformats.org/officeDocument/2006/relationships/image" Target="../media/image52.png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3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slide" Target="slide7.xml"/><Relationship Id="rId9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7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4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slide" Target="slide7.xml"/><Relationship Id="rId9" Type="http://schemas.openxmlformats.org/officeDocument/2006/relationships/slide" Target="slide15.xml"/><Relationship Id="rId1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7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png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" Target="slide7.xml"/><Relationship Id="rId7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7.png"/><Relationship Id="rId5" Type="http://schemas.openxmlformats.org/officeDocument/2006/relationships/image" Target="../media/image74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slide" Target="slide7.xml"/><Relationship Id="rId7" Type="http://schemas.openxmlformats.org/officeDocument/2006/relationships/image" Target="../media/image8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slide" Target="slide7.xml"/><Relationship Id="rId7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5.png"/><Relationship Id="rId9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" Target="slide9.xml"/><Relationship Id="rId7" Type="http://schemas.openxmlformats.org/officeDocument/2006/relationships/image" Target="../media/image97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5.png"/><Relationship Id="rId9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" Target="slide9.xml"/><Relationship Id="rId7" Type="http://schemas.openxmlformats.org/officeDocument/2006/relationships/image" Target="../media/image10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5.png"/><Relationship Id="rId9" Type="http://schemas.openxmlformats.org/officeDocument/2006/relationships/image" Target="../media/image10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" Target="slide9.xml"/><Relationship Id="rId7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7.png"/><Relationship Id="rId5" Type="http://schemas.openxmlformats.org/officeDocument/2006/relationships/image" Target="../media/image105.png"/><Relationship Id="rId4" Type="http://schemas.openxmlformats.org/officeDocument/2006/relationships/image" Target="../media/image5.png"/><Relationship Id="rId9" Type="http://schemas.openxmlformats.org/officeDocument/2006/relationships/image" Target="../media/image1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0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Layout" Target="../slideLayouts/slideLayout10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5.png"/><Relationship Id="rId7" Type="http://schemas.openxmlformats.org/officeDocument/2006/relationships/image" Target="../media/image13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3.png"/><Relationship Id="rId11" Type="http://schemas.openxmlformats.org/officeDocument/2006/relationships/image" Target="../media/image117.png"/><Relationship Id="rId5" Type="http://schemas.openxmlformats.org/officeDocument/2006/relationships/image" Target="../media/image112.png"/><Relationship Id="rId10" Type="http://schemas.openxmlformats.org/officeDocument/2006/relationships/image" Target="../media/image116.png"/><Relationship Id="rId4" Type="http://schemas.openxmlformats.org/officeDocument/2006/relationships/image" Target="../media/image111.png"/><Relationship Id="rId9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500.png"/><Relationship Id="rId4" Type="http://schemas.openxmlformats.org/officeDocument/2006/relationships/image" Target="../media/image4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png"/><Relationship Id="rId3" Type="http://schemas.openxmlformats.org/officeDocument/2006/relationships/image" Target="../media/image5.png"/><Relationship Id="rId7" Type="http://schemas.openxmlformats.org/officeDocument/2006/relationships/image" Target="../media/image54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30.png"/><Relationship Id="rId5" Type="http://schemas.openxmlformats.org/officeDocument/2006/relationships/image" Target="../media/image520.png"/><Relationship Id="rId10" Type="http://schemas.openxmlformats.org/officeDocument/2006/relationships/image" Target="../media/image570.png"/><Relationship Id="rId4" Type="http://schemas.openxmlformats.org/officeDocument/2006/relationships/image" Target="../media/image510.png"/><Relationship Id="rId9" Type="http://schemas.openxmlformats.org/officeDocument/2006/relationships/image" Target="../media/image56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3" Type="http://schemas.openxmlformats.org/officeDocument/2006/relationships/image" Target="../media/image5.png"/><Relationship Id="rId7" Type="http://schemas.openxmlformats.org/officeDocument/2006/relationships/image" Target="../media/image61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00.png"/><Relationship Id="rId11" Type="http://schemas.openxmlformats.org/officeDocument/2006/relationships/image" Target="../media/image650.png"/><Relationship Id="rId5" Type="http://schemas.openxmlformats.org/officeDocument/2006/relationships/image" Target="../media/image590.png"/><Relationship Id="rId10" Type="http://schemas.openxmlformats.org/officeDocument/2006/relationships/image" Target="../media/image640.png"/><Relationship Id="rId4" Type="http://schemas.openxmlformats.org/officeDocument/2006/relationships/image" Target="../media/image580.png"/><Relationship Id="rId9" Type="http://schemas.openxmlformats.org/officeDocument/2006/relationships/image" Target="../media/image6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13" Type="http://schemas.openxmlformats.org/officeDocument/2006/relationships/image" Target="../media/image5.png"/><Relationship Id="rId18" Type="http://schemas.openxmlformats.org/officeDocument/2006/relationships/tags" Target="../tags/tag98.xml"/><Relationship Id="rId3" Type="http://schemas.openxmlformats.org/officeDocument/2006/relationships/tags" Target="../tags/tag97.xml"/><Relationship Id="rId7" Type="http://schemas.openxmlformats.org/officeDocument/2006/relationships/slideLayout" Target="../slideLayouts/slideLayout2.xml"/><Relationship Id="rId12" Type="http://schemas.openxmlformats.org/officeDocument/2006/relationships/slide" Target="slide7.xml"/><Relationship Id="rId17" Type="http://schemas.openxmlformats.org/officeDocument/2006/relationships/image" Target="../media/image160.png"/><Relationship Id="rId2" Type="http://schemas.openxmlformats.org/officeDocument/2006/relationships/tags" Target="../tags/tag96.xml"/><Relationship Id="rId16" Type="http://schemas.openxmlformats.org/officeDocument/2006/relationships/image" Target="../media/image150.png"/><Relationship Id="rId20" Type="http://schemas.openxmlformats.org/officeDocument/2006/relationships/image" Target="../media/image180.png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30.png"/><Relationship Id="rId5" Type="http://schemas.openxmlformats.org/officeDocument/2006/relationships/tags" Target="../tags/tag99.xml"/><Relationship Id="rId15" Type="http://schemas.openxmlformats.org/officeDocument/2006/relationships/image" Target="../media/image140.png"/><Relationship Id="rId10" Type="http://schemas.openxmlformats.org/officeDocument/2006/relationships/image" Target="../media/image120.png"/><Relationship Id="rId19" Type="http://schemas.openxmlformats.org/officeDocument/2006/relationships/image" Target="../media/image170.png"/><Relationship Id="rId4" Type="http://schemas.openxmlformats.org/officeDocument/2006/relationships/tags" Target="../tags/tag98.xml"/><Relationship Id="rId9" Type="http://schemas.openxmlformats.org/officeDocument/2006/relationships/image" Target="../media/image1100.png"/><Relationship Id="rId14" Type="http://schemas.openxmlformats.org/officeDocument/2006/relationships/tags" Target="../tags/tag9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27.xml"/><Relationship Id="rId18" Type="http://schemas.openxmlformats.org/officeDocument/2006/relationships/image" Target="../media/image4.png"/><Relationship Id="rId3" Type="http://schemas.openxmlformats.org/officeDocument/2006/relationships/tags" Target="../tags/tag25.xml"/><Relationship Id="rId21" Type="http://schemas.openxmlformats.org/officeDocument/2006/relationships/slide" Target="slide6.xml"/><Relationship Id="rId7" Type="http://schemas.openxmlformats.org/officeDocument/2006/relationships/tags" Target="../tags/tag29.xml"/><Relationship Id="rId12" Type="http://schemas.openxmlformats.org/officeDocument/2006/relationships/image" Target="../media/image1.png"/><Relationship Id="rId17" Type="http://schemas.openxmlformats.org/officeDocument/2006/relationships/tags" Target="../tags/tag29.xml"/><Relationship Id="rId2" Type="http://schemas.openxmlformats.org/officeDocument/2006/relationships/tags" Target="../tags/tag24.xml"/><Relationship Id="rId16" Type="http://schemas.openxmlformats.org/officeDocument/2006/relationships/image" Target="../media/image3.png"/><Relationship Id="rId20" Type="http://schemas.openxmlformats.org/officeDocument/2006/relationships/image" Target="../media/image6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23.xml"/><Relationship Id="rId5" Type="http://schemas.openxmlformats.org/officeDocument/2006/relationships/tags" Target="../tags/tag27.xml"/><Relationship Id="rId15" Type="http://schemas.openxmlformats.org/officeDocument/2006/relationships/tags" Target="../tags/tag28.xml"/><Relationship Id="rId19" Type="http://schemas.openxmlformats.org/officeDocument/2006/relationships/tags" Target="../tags/tag30.xml"/><Relationship Id="rId4" Type="http://schemas.openxmlformats.org/officeDocument/2006/relationships/tags" Target="../tags/tag2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Relationship Id="rId2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43.xml"/><Relationship Id="rId18" Type="http://schemas.openxmlformats.org/officeDocument/2006/relationships/tags" Target="../tags/tag34.xml"/><Relationship Id="rId26" Type="http://schemas.openxmlformats.org/officeDocument/2006/relationships/image" Target="../media/image17.png"/><Relationship Id="rId3" Type="http://schemas.openxmlformats.org/officeDocument/2006/relationships/tags" Target="../tags/tag33.xml"/><Relationship Id="rId21" Type="http://schemas.openxmlformats.org/officeDocument/2006/relationships/image" Target="../media/image14.png"/><Relationship Id="rId34" Type="http://schemas.openxmlformats.org/officeDocument/2006/relationships/image" Target="../media/image12.png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image" Target="../media/image8.png"/><Relationship Id="rId25" Type="http://schemas.openxmlformats.org/officeDocument/2006/relationships/image" Target="../media/image16.png"/><Relationship Id="rId33" Type="http://schemas.openxmlformats.org/officeDocument/2006/relationships/image" Target="../media/image11.png"/><Relationship Id="rId2" Type="http://schemas.openxmlformats.org/officeDocument/2006/relationships/tags" Target="../tags/tag32.xml"/><Relationship Id="rId16" Type="http://schemas.openxmlformats.org/officeDocument/2006/relationships/tags" Target="../tags/tag33.xml"/><Relationship Id="rId20" Type="http://schemas.openxmlformats.org/officeDocument/2006/relationships/tags" Target="../tags/tag37.xml"/><Relationship Id="rId29" Type="http://schemas.openxmlformats.org/officeDocument/2006/relationships/image" Target="../media/image20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24" Type="http://schemas.openxmlformats.org/officeDocument/2006/relationships/tags" Target="../tags/tag43.xml"/><Relationship Id="rId32" Type="http://schemas.openxmlformats.org/officeDocument/2006/relationships/image" Target="../media/image10.png"/><Relationship Id="rId5" Type="http://schemas.openxmlformats.org/officeDocument/2006/relationships/tags" Target="../tags/tag35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15.png"/><Relationship Id="rId28" Type="http://schemas.openxmlformats.org/officeDocument/2006/relationships/image" Target="../media/image19.png"/><Relationship Id="rId10" Type="http://schemas.openxmlformats.org/officeDocument/2006/relationships/tags" Target="../tags/tag40.xml"/><Relationship Id="rId19" Type="http://schemas.openxmlformats.org/officeDocument/2006/relationships/image" Target="../media/image9.png"/><Relationship Id="rId31" Type="http://schemas.openxmlformats.org/officeDocument/2006/relationships/image" Target="../media/image22.png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Relationship Id="rId22" Type="http://schemas.openxmlformats.org/officeDocument/2006/relationships/tags" Target="../tags/tag40.xml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8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57.xml"/><Relationship Id="rId18" Type="http://schemas.openxmlformats.org/officeDocument/2006/relationships/tags" Target="../tags/tag62.xml"/><Relationship Id="rId26" Type="http://schemas.openxmlformats.org/officeDocument/2006/relationships/tags" Target="../tags/tag54.xml"/><Relationship Id="rId39" Type="http://schemas.openxmlformats.org/officeDocument/2006/relationships/tags" Target="../tags/tag62.xml"/><Relationship Id="rId21" Type="http://schemas.openxmlformats.org/officeDocument/2006/relationships/image" Target="../media/image13.png"/><Relationship Id="rId34" Type="http://schemas.openxmlformats.org/officeDocument/2006/relationships/image" Target="../media/image30.png"/><Relationship Id="rId42" Type="http://schemas.openxmlformats.org/officeDocument/2006/relationships/image" Target="../media/image35.png"/><Relationship Id="rId47" Type="http://schemas.openxmlformats.org/officeDocument/2006/relationships/tags" Target="../tags/tag58.xml"/><Relationship Id="rId50" Type="http://schemas.openxmlformats.org/officeDocument/2006/relationships/image" Target="../media/image7.png"/><Relationship Id="rId7" Type="http://schemas.openxmlformats.org/officeDocument/2006/relationships/tags" Target="../tags/tag51.xml"/><Relationship Id="rId2" Type="http://schemas.openxmlformats.org/officeDocument/2006/relationships/tags" Target="../tags/tag46.xml"/><Relationship Id="rId16" Type="http://schemas.openxmlformats.org/officeDocument/2006/relationships/tags" Target="../tags/tag60.xml"/><Relationship Id="rId29" Type="http://schemas.openxmlformats.org/officeDocument/2006/relationships/image" Target="../media/image26.png"/><Relationship Id="rId11" Type="http://schemas.openxmlformats.org/officeDocument/2006/relationships/tags" Target="../tags/tag55.xml"/><Relationship Id="rId24" Type="http://schemas.openxmlformats.org/officeDocument/2006/relationships/tags" Target="../tags/tag51.xml"/><Relationship Id="rId32" Type="http://schemas.openxmlformats.org/officeDocument/2006/relationships/image" Target="../media/image28.png"/><Relationship Id="rId37" Type="http://schemas.openxmlformats.org/officeDocument/2006/relationships/tags" Target="../tags/tag61.xml"/><Relationship Id="rId40" Type="http://schemas.openxmlformats.org/officeDocument/2006/relationships/image" Target="../media/image34.png"/><Relationship Id="rId45" Type="http://schemas.openxmlformats.org/officeDocument/2006/relationships/tags" Target="../tags/tag57.xml"/><Relationship Id="rId5" Type="http://schemas.openxmlformats.org/officeDocument/2006/relationships/tags" Target="../tags/tag49.xml"/><Relationship Id="rId15" Type="http://schemas.openxmlformats.org/officeDocument/2006/relationships/tags" Target="../tags/tag59.xml"/><Relationship Id="rId23" Type="http://schemas.openxmlformats.org/officeDocument/2006/relationships/image" Target="../media/image23.png"/><Relationship Id="rId28" Type="http://schemas.openxmlformats.org/officeDocument/2006/relationships/image" Target="../media/image17.png"/><Relationship Id="rId36" Type="http://schemas.openxmlformats.org/officeDocument/2006/relationships/image" Target="../media/image32.png"/><Relationship Id="rId49" Type="http://schemas.openxmlformats.org/officeDocument/2006/relationships/slide" Target="slide4.xml"/><Relationship Id="rId10" Type="http://schemas.openxmlformats.org/officeDocument/2006/relationships/tags" Target="../tags/tag54.xml"/><Relationship Id="rId19" Type="http://schemas.openxmlformats.org/officeDocument/2006/relationships/slideLayout" Target="../slideLayouts/slideLayout2.xml"/><Relationship Id="rId31" Type="http://schemas.openxmlformats.org/officeDocument/2006/relationships/image" Target="../media/image20.png"/><Relationship Id="rId44" Type="http://schemas.openxmlformats.org/officeDocument/2006/relationships/image" Target="../media/image36.png"/><Relationship Id="rId52" Type="http://schemas.openxmlformats.org/officeDocument/2006/relationships/image" Target="../media/image5.png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Relationship Id="rId22" Type="http://schemas.openxmlformats.org/officeDocument/2006/relationships/tags" Target="../tags/tag48.xml"/><Relationship Id="rId27" Type="http://schemas.openxmlformats.org/officeDocument/2006/relationships/image" Target="../media/image25.png"/><Relationship Id="rId30" Type="http://schemas.openxmlformats.org/officeDocument/2006/relationships/image" Target="../media/image27.png"/><Relationship Id="rId35" Type="http://schemas.openxmlformats.org/officeDocument/2006/relationships/image" Target="../media/image31.png"/><Relationship Id="rId43" Type="http://schemas.openxmlformats.org/officeDocument/2006/relationships/tags" Target="../tags/tag60.xml"/><Relationship Id="rId48" Type="http://schemas.openxmlformats.org/officeDocument/2006/relationships/image" Target="../media/image38.png"/><Relationship Id="rId8" Type="http://schemas.openxmlformats.org/officeDocument/2006/relationships/tags" Target="../tags/tag52.xml"/><Relationship Id="rId51" Type="http://schemas.openxmlformats.org/officeDocument/2006/relationships/slide" Target="slide8.xml"/><Relationship Id="rId3" Type="http://schemas.openxmlformats.org/officeDocument/2006/relationships/tags" Target="../tags/tag47.xml"/><Relationship Id="rId12" Type="http://schemas.openxmlformats.org/officeDocument/2006/relationships/tags" Target="../tags/tag56.xml"/><Relationship Id="rId17" Type="http://schemas.openxmlformats.org/officeDocument/2006/relationships/tags" Target="../tags/tag61.xml"/><Relationship Id="rId25" Type="http://schemas.openxmlformats.org/officeDocument/2006/relationships/image" Target="../media/image24.png"/><Relationship Id="rId33" Type="http://schemas.openxmlformats.org/officeDocument/2006/relationships/image" Target="../media/image29.png"/><Relationship Id="rId38" Type="http://schemas.openxmlformats.org/officeDocument/2006/relationships/image" Target="../media/image33.png"/><Relationship Id="rId46" Type="http://schemas.openxmlformats.org/officeDocument/2006/relationships/image" Target="../media/image37.png"/><Relationship Id="rId20" Type="http://schemas.openxmlformats.org/officeDocument/2006/relationships/tags" Target="../tags/tag45.xml"/><Relationship Id="rId41" Type="http://schemas.openxmlformats.org/officeDocument/2006/relationships/tags" Target="../tags/tag59.xml"/><Relationship Id="rId1" Type="http://schemas.openxmlformats.org/officeDocument/2006/relationships/tags" Target="../tags/tag45.xml"/><Relationship Id="rId6" Type="http://schemas.openxmlformats.org/officeDocument/2006/relationships/tags" Target="../tags/tag5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19.xml"/><Relationship Id="rId3" Type="http://schemas.openxmlformats.org/officeDocument/2006/relationships/tags" Target="../tags/tag65.xml"/><Relationship Id="rId7" Type="http://schemas.openxmlformats.org/officeDocument/2006/relationships/image" Target="../media/image39.png"/><Relationship Id="rId12" Type="http://schemas.openxmlformats.org/officeDocument/2006/relationships/slide" Target="slide12.xml"/><Relationship Id="rId2" Type="http://schemas.openxmlformats.org/officeDocument/2006/relationships/tags" Target="../tags/tag64.xml"/><Relationship Id="rId16" Type="http://schemas.openxmlformats.org/officeDocument/2006/relationships/image" Target="../media/image41.png"/><Relationship Id="rId1" Type="http://schemas.openxmlformats.org/officeDocument/2006/relationships/tags" Target="../tags/tag63.xml"/><Relationship Id="rId6" Type="http://schemas.openxmlformats.org/officeDocument/2006/relationships/notesSlide" Target="../notesSlides/notesSlide1.xml"/><Relationship Id="rId11" Type="http://schemas.openxmlformats.org/officeDocument/2006/relationships/slide" Target="slide24.xml"/><Relationship Id="rId5" Type="http://schemas.openxmlformats.org/officeDocument/2006/relationships/slideLayout" Target="../slideLayouts/slideLayout2.xml"/><Relationship Id="rId15" Type="http://schemas.openxmlformats.org/officeDocument/2006/relationships/slide" Target="slide18.xml"/><Relationship Id="rId10" Type="http://schemas.openxmlformats.org/officeDocument/2006/relationships/image" Target="../media/image40.png"/><Relationship Id="rId4" Type="http://schemas.openxmlformats.org/officeDocument/2006/relationships/tags" Target="../tags/tag66.xml"/><Relationship Id="rId9" Type="http://schemas.openxmlformats.org/officeDocument/2006/relationships/image" Target="../media/image7.png"/><Relationship Id="rId14" Type="http://schemas.openxmlformats.org/officeDocument/2006/relationships/slide" Target="slide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tags" Target="../tags/tag69.xml"/><Relationship Id="rId7" Type="http://schemas.openxmlformats.org/officeDocument/2006/relationships/image" Target="../media/image410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Layout" Target="../slideLayouts/slideLayout2.xml"/><Relationship Id="rId11" Type="http://schemas.openxmlformats.org/officeDocument/2006/relationships/slide" Target="slide34.xml"/><Relationship Id="rId5" Type="http://schemas.openxmlformats.org/officeDocument/2006/relationships/tags" Target="../tags/tag71.xml"/><Relationship Id="rId10" Type="http://schemas.openxmlformats.org/officeDocument/2006/relationships/slide" Target="slide6.xml"/><Relationship Id="rId4" Type="http://schemas.openxmlformats.org/officeDocument/2006/relationships/tags" Target="../tags/tag70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74.xml"/><Relationship Id="rId7" Type="http://schemas.openxmlformats.org/officeDocument/2006/relationships/image" Target="../media/image42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2.xml"/><Relationship Id="rId11" Type="http://schemas.openxmlformats.org/officeDocument/2006/relationships/slide" Target="slide26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tags" Target="../tags/tag75.xml"/><Relationship Id="rId9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2276872"/>
            <a:ext cx="8640960" cy="1470025"/>
          </a:xfrm>
        </p:spPr>
        <p:txBody>
          <a:bodyPr>
            <a:normAutofit/>
          </a:bodyPr>
          <a:lstStyle/>
          <a:p>
            <a:pPr algn="l"/>
            <a:r>
              <a:rPr lang="en-US" altLang="zh-TW" sz="2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On the Design of  Contingent Capital </a:t>
            </a:r>
            <a:br>
              <a:rPr lang="en-US" altLang="zh-TW" sz="2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</a:br>
            <a:r>
              <a:rPr lang="zh-TW" altLang="en-US" sz="2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　　　　　　　　　　　</a:t>
            </a:r>
            <a:r>
              <a:rPr lang="en-US" altLang="zh-TW" sz="2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with Market Trigger</a:t>
            </a:r>
            <a:r>
              <a:rPr lang="zh-TW" altLang="en-US" sz="2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－銀行業</a:t>
            </a:r>
            <a:endParaRPr lang="zh-TW" altLang="en-US" sz="28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0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直排文字版面配置區 2"/>
              <p:cNvSpPr>
                <a:spLocks noGrp="1"/>
              </p:cNvSpPr>
              <p:nvPr>
                <p:ph type="body" orient="vert" idx="1"/>
              </p:nvPr>
            </p:nvSpPr>
            <p:spPr>
              <a:xfrm>
                <a:off x="180528" y="746342"/>
                <a:ext cx="9144000" cy="1885144"/>
              </a:xfrm>
            </p:spPr>
            <p:txBody>
              <a:bodyPr vert="horz">
                <a:noAutofit/>
              </a:bodyPr>
              <a:lstStyle/>
              <a:p>
                <a:r>
                  <a:rPr lang="zh-TW" altLang="en-US" sz="2200" b="1" u="sng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鄭</a:t>
                </a:r>
                <a:r>
                  <a:rPr lang="en-US" altLang="zh-TW" sz="2200" b="1" u="sng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&amp;</a:t>
                </a:r>
                <a:r>
                  <a:rPr lang="zh-TW" altLang="en-US" sz="2200" b="1" u="sng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張</a:t>
                </a:r>
                <a:r>
                  <a:rPr lang="zh-TW" altLang="en-US" sz="2200" b="1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，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轉換、破產之判斷時點為到期日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/>
                </a:r>
                <a:b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zh-TW" altLang="en-US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　   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Diffusion 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Processes </a:t>
                </a:r>
                <a:endParaRPr lang="en-US" altLang="zh-TW" sz="22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r>
                  <a:rPr lang="zh-TW" altLang="en-US" sz="2200" b="1" u="sng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本篇</a:t>
                </a:r>
                <a:r>
                  <a:rPr lang="en-US" altLang="zh-TW" sz="2200" b="1" u="sng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paper</a:t>
                </a:r>
                <a:r>
                  <a:rPr lang="zh-TW" altLang="en-US" sz="2200" b="1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，</a:t>
                </a:r>
                <a:r>
                  <a:rPr lang="zh-TW" altLang="en-US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轉換時間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𝜏</m:t>
                    </m:r>
                  </m:oMath>
                </a14:m>
                <a:r>
                  <a:rPr lang="zh-TW" altLang="en-US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、破產時間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𝛿</m:t>
                    </m:r>
                  </m:oMath>
                </a14:m>
                <a:r>
                  <a:rPr lang="zh-TW" altLang="en-US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、到期日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T</m:t>
                    </m:r>
                  </m:oMath>
                </a14:m>
                <a:r>
                  <a:rPr lang="en-US" altLang="zh-TW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zh-TW" altLang="en-US" sz="2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　　　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Jump Diffusion Processes </a:t>
                </a:r>
                <a:endParaRPr lang="en-US" altLang="zh-TW" sz="22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直排文字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orient="vert" idx="1"/>
              </p:nvPr>
            </p:nvSpPr>
            <p:spPr>
              <a:xfrm>
                <a:off x="180528" y="746342"/>
                <a:ext cx="9144000" cy="1885144"/>
              </a:xfrm>
              <a:blipFill rotWithShape="1">
                <a:blip r:embed="rId10"/>
                <a:stretch>
                  <a:fillRect l="-800" t="-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395535" y="44624"/>
            <a:ext cx="9073009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鄭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&amp;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張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/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本篇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paper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，價值計算之比較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(in </a:t>
            </a:r>
            <a:r>
              <a:rPr lang="en-US" altLang="zh-TW" sz="3200" dirty="0" err="1" smtClean="0">
                <a:latin typeface="Arial" pitchFamily="34" charset="0"/>
                <a:ea typeface="標楷體" pitchFamily="65" charset="-120"/>
                <a:cs typeface="Arial" pitchFamily="34" charset="0"/>
              </a:rPr>
              <a:t>cts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 time)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6" name="Rectangle 4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51520" y="2631486"/>
            <a:ext cx="8481656" cy="3433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模型與價格計算差異</a:t>
            </a:r>
            <a:endParaRPr lang="en-US" altLang="zh-TW" sz="2400" b="1" u="sng" dirty="0" smtClean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15" name="Rectangle 11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73332" y="3032076"/>
            <a:ext cx="8489921" cy="3781300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17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7518" y="3432665"/>
            <a:ext cx="3946450" cy="3319171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p:sp>
        <p:nvSpPr>
          <p:cNvPr id="18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3527" y="3073419"/>
            <a:ext cx="3961845" cy="300666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鄭</a:t>
            </a:r>
            <a:r>
              <a:rPr lang="en-US" altLang="zh-TW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&amp;</a:t>
            </a:r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張</a:t>
            </a:r>
            <a:r>
              <a:rPr lang="en-US" altLang="zh-TW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paper</a:t>
            </a:r>
          </a:p>
        </p:txBody>
      </p:sp>
      <p:sp>
        <p:nvSpPr>
          <p:cNvPr id="19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60032" y="3432665"/>
            <a:ext cx="3801136" cy="3319171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p:sp>
        <p:nvSpPr>
          <p:cNvPr id="20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60505" y="3073419"/>
            <a:ext cx="3800663" cy="300666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本篇</a:t>
            </a:r>
            <a:r>
              <a:rPr lang="en-US" altLang="zh-TW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paper</a:t>
            </a:r>
            <a:endParaRPr lang="en-US" altLang="zh-TW" sz="20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直排文字版面配置區 2"/>
              <p:cNvSpPr txBox="1">
                <a:spLocks/>
              </p:cNvSpPr>
              <p:nvPr/>
            </p:nvSpPr>
            <p:spPr>
              <a:xfrm>
                <a:off x="5004048" y="3489892"/>
                <a:ext cx="3759205" cy="32514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在計算公司價值、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SB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價值時，除了債券到期日 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t = T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之外，有加入公司破產時間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t =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𝛿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，以及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轉換時間點 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t =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𝜏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。</a:t>
                </a:r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考慮發行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SB+CC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的情形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計算下列價值：</a:t>
                </a: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SB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</a:p>
              <a:p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489892"/>
                <a:ext cx="3759205" cy="3251476"/>
              </a:xfrm>
              <a:prstGeom prst="rect">
                <a:avLst/>
              </a:prstGeom>
              <a:blipFill rotWithShape="1">
                <a:blip r:embed="rId11"/>
                <a:stretch>
                  <a:fillRect l="-1783" t="-936" r="-14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直排文字版面配置區 2"/>
          <p:cNvSpPr txBox="1">
            <a:spLocks/>
          </p:cNvSpPr>
          <p:nvPr/>
        </p:nvSpPr>
        <p:spPr>
          <a:xfrm>
            <a:off x="810225" y="3603952"/>
            <a:ext cx="3113703" cy="25256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altLang="zh-TW" sz="24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5" name="直排文字版面配置區 2"/>
          <p:cNvSpPr txBox="1">
            <a:spLocks/>
          </p:cNvSpPr>
          <p:nvPr/>
        </p:nvSpPr>
        <p:spPr>
          <a:xfrm>
            <a:off x="430093" y="3547119"/>
            <a:ext cx="3853875" cy="314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在計算公司價值、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SB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、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RC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價值時，皆以債券到期日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t = T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為觀察時間點，來判斷公司是否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存活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/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破產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)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、可轉換公司債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RC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是否要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轉換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/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不要轉換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)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。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考慮發行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SB+RC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的情形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/>
            </a:r>
            <a:b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</a:b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計算下列價值：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Equity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、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Debt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、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SB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、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RC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　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3" name="左-右雙向箭號 22"/>
          <p:cNvSpPr/>
          <p:nvPr/>
        </p:nvSpPr>
        <p:spPr>
          <a:xfrm>
            <a:off x="4112060" y="4864738"/>
            <a:ext cx="891988" cy="22044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Picture 49" descr="004252-3d-glossy-blue-orb-icon-arrows-arrow-solid-right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948" y="6175774"/>
            <a:ext cx="576064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9" descr="004252-3d-glossy-blue-orb-icon-arrows-arrow-solid-right">
            <a:hlinkClick r:id="rId14" action="ppaction://hlinksldjump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165306"/>
            <a:ext cx="576064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3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附件</a:t>
            </a:r>
          </a:p>
        </p:txBody>
      </p:sp>
    </p:spTree>
    <p:extLst>
      <p:ext uri="{BB962C8B-B14F-4D97-AF65-F5344CB8AC3E}">
        <p14:creationId xmlns:p14="http://schemas.microsoft.com/office/powerpoint/2010/main" val="261251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基本假設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(1)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1140648"/>
            <a:ext cx="9051195" cy="5600720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15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66120" y="764704"/>
            <a:ext cx="9042384" cy="39604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模型的基本假設</a:t>
            </a:r>
          </a:p>
        </p:txBody>
      </p:sp>
      <p:sp>
        <p:nvSpPr>
          <p:cNvPr id="17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7504" y="1261517"/>
            <a:ext cx="8934516" cy="439291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en-US" altLang="zh-TW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Jump Diffusion </a:t>
            </a:r>
            <a:r>
              <a:rPr lang="en-US" altLang="zh-TW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Processes 【Merton(1976)】</a:t>
            </a:r>
            <a:endParaRPr lang="en-US" altLang="zh-TW" sz="20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23528" y="1844824"/>
                <a:ext cx="85131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30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altLang="zh-TW" sz="3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30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3000" b="0" i="1" smtClean="0">
                          <a:latin typeface="Cambria Math"/>
                        </a:rPr>
                        <m:t>  =  </m:t>
                      </m:r>
                      <m:sSub>
                        <m:sSubPr>
                          <m:ctrlPr>
                            <a:rPr lang="en-US" altLang="zh-TW" sz="3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3000" b="0" i="1" smtClean="0">
                              <a:latin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3000" b="0" i="1">
                              <a:latin typeface="Cambria Math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n-US" altLang="zh-TW" sz="3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0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3000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3000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sz="3000" b="0" i="1" smtClean="0">
                          <a:latin typeface="Cambria Math"/>
                        </a:rPr>
                        <m:t>  +  </m:t>
                      </m:r>
                      <m:sSub>
                        <m:sSubPr>
                          <m:ctrlPr>
                            <a:rPr lang="en-US" altLang="zh-TW" sz="3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30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3000" b="0" i="1">
                              <a:latin typeface="Cambria Math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n-US" altLang="zh-TW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32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altLang="zh-TW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altLang="zh-TW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altLang="zh-TW" sz="3200" b="0" i="1" smtClean="0">
                          <a:latin typeface="Cambria Math"/>
                        </a:rPr>
                        <m:t>  +  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3200" i="1">
                              <a:latin typeface="Cambria Math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zh-TW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3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altLang="zh-TW" sz="3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b>
                          </m:sSub>
                          <m:r>
                            <a:rPr lang="en-US" altLang="zh-TW" sz="32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altLang="zh-TW" sz="32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altLang="zh-TW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altLang="zh-TW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zh-TW" altLang="en-US" sz="3000" b="1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44824"/>
                <a:ext cx="851319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/>
              <p:cNvSpPr txBox="1"/>
              <p:nvPr/>
            </p:nvSpPr>
            <p:spPr>
              <a:xfrm>
                <a:off x="314434" y="2493690"/>
                <a:ext cx="8246296" cy="27222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: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𝑎𝑠𝑠𝑒𝑡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𝑔𝑒𝑛𝑒𝑟𝑎𝑡𝑒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𝑐𝑎𝑠h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𝑓𝑙𝑜𝑤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𝑎𝑡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𝑡h𝑒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𝑟𝑎𝑡𝑒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endParaRPr lang="en-US" altLang="zh-TW" sz="24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𝒓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 :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𝑡h𝑒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𝑖𝑛𝑠𝑡𝑎𝑛𝑡𝑎𝑛𝑒𝑜𝑢𝑠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𝑟𝑖𝑠𝑘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𝑙𝑒𝑠𝑠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𝑖𝑛𝑡𝑒𝑟𝑒𝑠𝑡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𝑟𝑎𝑡𝑒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𝑎𝑡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𝑡𝑖𝑚𝑒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en-US" altLang="zh-TW" sz="2400" b="0" dirty="0" smtClean="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𝒛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solidFill>
                          <a:srgbClr val="00B050"/>
                        </a:solidFill>
                        <a:latin typeface="Cambria Math"/>
                      </a:rPr>
                      <m:t>:</m:t>
                    </m:r>
                    <m:r>
                      <a:rPr lang="en-US" altLang="zh-TW" sz="2400" i="1">
                        <a:solidFill>
                          <a:srgbClr val="00B050"/>
                        </a:solidFill>
                        <a:latin typeface="Cambria Math"/>
                      </a:rPr>
                      <m:t>𝑊𝑖𝑒𝑛𝑒𝑟</m:t>
                    </m:r>
                    <m:r>
                      <a:rPr lang="en-US" altLang="zh-TW" sz="2400" i="1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solidFill>
                          <a:srgbClr val="00B050"/>
                        </a:solidFill>
                        <a:latin typeface="Cambria Math"/>
                      </a:rPr>
                      <m:t>𝑝𝑟𝑜𝑐𝑒𝑠𝑠</m:t>
                    </m:r>
                  </m:oMath>
                </a14:m>
                <a:endParaRPr lang="en-US" altLang="zh-TW" sz="24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𝑖𝑖𝑑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   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𝑙𝑜𝑔𝑁</m:t>
                    </m:r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sz="2400" dirty="0">
                  <a:solidFill>
                    <a:srgbClr val="0070C0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: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𝑃𝑜𝑖𝑠𝑠𝑜𝑛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𝑝𝑟𝑜𝑐𝑒𝑠𝑠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𝑤𝑖𝑡h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𝑒𝑥𝑝𝑒𝑐𝑡𝑒𝑑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𝑎𝑟𝑟𝑖𝑣𝑎𝑙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𝑟𝑎𝑡𝑒</m:t>
                    </m:r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400" i="1" dirty="0" smtClean="0">
                  <a:solidFill>
                    <a:srgbClr val="FF0000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zh-TW" alt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　 　   </a:t>
                </a:r>
                <a:r>
                  <a:rPr lang="zh-TW" altLang="en-US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在風險機率測度下，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𝜆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[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−1]</m:t>
                    </m:r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文字方塊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34" y="2493690"/>
                <a:ext cx="8246296" cy="2722220"/>
              </a:xfrm>
              <a:prstGeom prst="rect">
                <a:avLst/>
              </a:prstGeom>
              <a:blipFill rotWithShape="1">
                <a:blip r:embed="rId8"/>
                <a:stretch>
                  <a:fillRect l="-1036" t="-671" b="-40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9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基本假設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(2)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1140648"/>
            <a:ext cx="9051195" cy="5528712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15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66120" y="764704"/>
            <a:ext cx="9042384" cy="39604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符號</a:t>
            </a:r>
            <a:endParaRPr lang="zh-TW" altLang="en-US" sz="24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262559"/>
                  </p:ext>
                </p:extLst>
              </p:nvPr>
            </p:nvGraphicFramePr>
            <p:xfrm>
              <a:off x="177732" y="1268760"/>
              <a:ext cx="8858764" cy="1368152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901038"/>
                    <a:gridCol w="1239641"/>
                    <a:gridCol w="2439306"/>
                    <a:gridCol w="2439306"/>
                    <a:gridCol w="1839473"/>
                  </a:tblGrid>
                  <a:tr h="67563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Maturity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Par value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Value at time 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coupon rate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781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SB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zh-TW" altLang="en-US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B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5470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zh-TW" altLang="en-US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C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zh-TW" alt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262559"/>
                  </p:ext>
                </p:extLst>
              </p:nvPr>
            </p:nvGraphicFramePr>
            <p:xfrm>
              <a:off x="177732" y="1268760"/>
              <a:ext cx="8858764" cy="1368152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901038"/>
                    <a:gridCol w="1239641"/>
                    <a:gridCol w="2439306"/>
                    <a:gridCol w="2439306"/>
                    <a:gridCol w="1839473"/>
                  </a:tblGrid>
                  <a:tr h="67563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Maturity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Par value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Value at time 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coupon rate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3781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SB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87750" t="-198214" r="-17575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187750" t="-198214" r="-75750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381126" t="-198214" r="-331" b="-150000"/>
                          </a:stretch>
                        </a:blipFill>
                      </a:tcPr>
                    </a:tc>
                  </a:tr>
                  <a:tr h="35470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T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87750" t="-287931" r="-175750" b="-448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187750" t="-287931" r="-75750" b="-448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19"/>
                          <a:stretch>
                            <a:fillRect l="-381126" t="-287931" r="-331" b="-4482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195262" y="2852936"/>
                <a:ext cx="8597329" cy="3716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sz="2200" i="0" smtClean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破產時間</m:t>
                    </m:r>
                    <m:r>
                      <a:rPr lang="zh-TW" altLang="en-US" sz="2200" b="1" i="1" smtClean="0">
                        <a:latin typeface="Cambria Math"/>
                      </a:rPr>
                      <m:t>　　　　　　：</m:t>
                    </m:r>
                    <m:r>
                      <a:rPr lang="zh-TW" altLang="en-US" sz="2200" i="1" smtClean="0">
                        <a:latin typeface="Cambria Math"/>
                      </a:rPr>
                      <m:t>𝛿</m:t>
                    </m:r>
                    <m:r>
                      <a:rPr lang="en-US" altLang="zh-TW" sz="22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/>
                          </a:rPr>
                          <m:t>inf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l-GR" altLang="zh-TW" sz="2200" i="1"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altLang="zh-TW" sz="22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  <m:r>
                              <a:rPr lang="zh-TW" altLang="en-US" sz="2200" b="0" i="1" smtClean="0">
                                <a:latin typeface="Cambria Math"/>
                                <a:ea typeface="Cambria Math"/>
                              </a:rPr>
                              <m:t>；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200" i="1" smtClean="0">
                                <a:latin typeface="Cambria Math"/>
                                <a:ea typeface="Cambria Math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zh-TW" sz="2200" b="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sz="2200" b="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破產成本　　　　　</a:t>
                </a:r>
                <a14:m>
                  <m:oMath xmlns:m="http://schemas.openxmlformats.org/officeDocument/2006/math">
                    <m:r>
                      <a:rPr lang="zh-TW" altLang="en-US" sz="2200" b="0" i="1" smtClean="0">
                        <a:latin typeface="Cambria Math"/>
                      </a:rPr>
                      <m:t>　</m:t>
                    </m:r>
                    <m:r>
                      <a:rPr lang="zh-TW" altLang="en-US" sz="2200" i="1">
                        <a:latin typeface="Cambria Math"/>
                      </a:rPr>
                      <m:t>：</m:t>
                    </m:r>
                    <m:r>
                      <a:rPr lang="zh-TW" altLang="en-US" sz="2200" b="0" i="1" smtClean="0">
                        <a:latin typeface="Cambria Math"/>
                      </a:rPr>
                      <m:t>𝜔</m:t>
                    </m:r>
                  </m:oMath>
                </a14:m>
                <a:endParaRPr lang="en-US" altLang="zh-TW" sz="2200" b="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無風險利率折現因子</a:t>
                </a:r>
                <a14:m>
                  <m:oMath xmlns:m="http://schemas.openxmlformats.org/officeDocument/2006/math">
                    <m:r>
                      <a:rPr lang="zh-TW" altLang="en-US" sz="2200" b="0" i="0" dirty="0" smtClean="0">
                        <a:latin typeface="Cambria Math"/>
                      </a:rPr>
                      <m:t>　：</m:t>
                    </m:r>
                    <m:r>
                      <m:rPr>
                        <m:sty m:val="p"/>
                      </m:rPr>
                      <a:rPr lang="en-US" altLang="zh-TW" sz="22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b="0" i="1" dirty="0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200" b="0" i="1" dirty="0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200" b="0" i="1" dirty="0" smtClean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altLang="zh-TW" sz="2200" b="0" i="1" dirty="0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200" b="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200" b="0" i="0" dirty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2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b="0" i="1" dirty="0" smtClean="0">
                                <a:latin typeface="Cambria Math"/>
                              </a:rPr>
                              <m:t>−</m:t>
                            </m:r>
                            <m:nary>
                              <m:naryPr>
                                <m:limLoc m:val="undOvr"/>
                                <m:ctrlPr>
                                  <a:rPr lang="en-US" altLang="zh-TW" sz="2200" b="0" i="1" dirty="0" smtClean="0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4"/>
                                  </m:rPr>
                                  <a:rPr lang="en-US" altLang="zh-TW" sz="2200" b="0" i="1" dirty="0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200" b="0" i="1" dirty="0" smtClean="0">
                                    <a:latin typeface="Cambria Math"/>
                                  </a:rPr>
                                  <m:t>𝑠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  <m:r>
                                  <a:rPr lang="en-US" altLang="zh-TW" sz="2200" b="0" i="1" dirty="0" smtClean="0">
                                    <a:latin typeface="Cambria Math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e>
                    </m:func>
                  </m:oMath>
                </a14:m>
                <a:endParaRPr lang="en-US" altLang="zh-TW" sz="2200" b="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TW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CC</a:t>
                </a:r>
                <a:r>
                  <a:rPr lang="zh-TW" altLang="en-US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轉換時間　　　  　：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200" b="0" i="1" smtClean="0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200" b="0" i="1" smtClean="0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altLang="zh-TW" sz="22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l-GR" altLang="zh-TW" sz="22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Λ</m:t>
                            </m:r>
                            <m:r>
                              <a:rPr lang="zh-TW" altLang="en-US" sz="22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；</m:t>
                            </m:r>
                            <m:r>
                              <a:rPr lang="en-US" altLang="zh-TW" sz="22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𝑛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zh-TW" sz="2200" b="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觀察是否轉換時間點　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20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Λ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𝑐𝑡𝑠</m:t>
                        </m:r>
                      </m:sub>
                    </m:sSub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ctrlP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0,</m:t>
                        </m:r>
                        <m:r>
                          <a:rPr lang="en-US" altLang="zh-TW" sz="2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∞</m:t>
                        </m:r>
                      </m:e>
                    </m:d>
                    <m:r>
                      <a:rPr lang="zh-TW" altLang="en-US" sz="22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、</m:t>
                    </m:r>
                    <m:sSub>
                      <m:sSubPr>
                        <m:ctrlPr>
                          <a:rPr lang="en-US" altLang="zh-TW" sz="220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2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Λ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𝑑𝑎𝑖𝑙𝑦</m:t>
                        </m:r>
                      </m:sub>
                    </m:sSub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={</m:t>
                    </m:r>
                    <m:f>
                      <m:fPr>
                        <m:ctrlP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𝑖</m:t>
                        </m:r>
                      </m:num>
                      <m:den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252</m:t>
                        </m:r>
                      </m:den>
                    </m:f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;</m:t>
                    </m:r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𝑖</m:t>
                    </m:r>
                    <m:r>
                      <a:rPr lang="en-US" altLang="zh-TW" sz="22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=0.1.2…}</m:t>
                    </m:r>
                  </m:oMath>
                </a14:m>
                <a:endParaRPr lang="en-US" altLang="zh-TW" sz="22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TW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Conversion Trigger</a:t>
                </a:r>
                <a:r>
                  <a:rPr lang="zh-TW" altLang="en-US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 　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K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2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sz="22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轉換</a:t>
                </a:r>
                <a:r>
                  <a:rPr lang="zh-TW" altLang="en-US" sz="22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比例　　　　　　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sz="2200" dirty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62" y="2852936"/>
                <a:ext cx="8597329" cy="3716017"/>
              </a:xfrm>
              <a:prstGeom prst="rect">
                <a:avLst/>
              </a:prstGeom>
              <a:blipFill rotWithShape="1">
                <a:blip r:embed="rId20"/>
                <a:stretch>
                  <a:fillRect l="-780" b="-22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88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公式推導－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SB value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836712"/>
            <a:ext cx="9051195" cy="5832648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907414"/>
                  </p:ext>
                </p:extLst>
              </p:nvPr>
            </p:nvGraphicFramePr>
            <p:xfrm>
              <a:off x="145857" y="980728"/>
              <a:ext cx="8818632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681727"/>
                    <a:gridCol w="1368152"/>
                    <a:gridCol w="3096344"/>
                    <a:gridCol w="3672409"/>
                  </a:tblGrid>
                  <a:tr h="29204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到期日前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本金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利息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未破產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zh-TW" altLang="en-US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B</m:t>
                                    </m:r>
                                  </m:e>
                                </m:acc>
                                <m:r>
                                  <a:rPr lang="zh-TW" altLang="en-US" sz="22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  <m:r>
                                  <a:rPr lang="zh-TW" altLang="en-US" sz="2200" b="0" i="1" dirty="0" smtClean="0">
                                    <a:latin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sub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&gt;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trlPr>
                                    <a:rPr lang="en-US" altLang="zh-TW" sz="220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2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2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𝑇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20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200" b="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TW" sz="2200" b="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  <m:acc>
                                <m:accPr>
                                  <m:chr m:val="̅"/>
                                  <m:ctrlPr>
                                    <a:rPr lang="zh-TW" altLang="en-US" sz="220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200" b="0" i="0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B</m:t>
                                  </m:r>
                                </m:e>
                              </m:acc>
                              <m:r>
                                <a:rPr lang="zh-TW" altLang="en-US" sz="2200" b="0" i="1" kern="100" smtClean="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200" dirty="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US" altLang="zh-TW" sz="2200" b="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zh-TW" altLang="en-US" sz="2200" b="0" i="1" dirty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200" b="0" i="1" dirty="0" smtClean="0">
                                  <a:latin typeface="Cambria Math"/>
                                </a:rPr>
                                <m:t>𝑑𝑠</m:t>
                              </m:r>
                            </m:oMath>
                          </a14:m>
                          <a:r>
                            <a:rPr lang="en-US" altLang="zh-TW" sz="2200" b="1" i="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22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b="1" i="1" dirty="0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  <m:sub>
                                  <m:r>
                                    <a:rPr lang="zh-TW" altLang="en-US" sz="2200" b="0" i="1" dirty="0" smtClean="0">
                                      <a:latin typeface="Cambria Math"/>
                                    </a:rPr>
                                    <m:t>𝛿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&gt;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endParaRPr lang="zh-TW" sz="22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破產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1−</m:t>
                                    </m:r>
                                    <m:r>
                                      <a:rPr lang="zh-TW" altLang="en-US" sz="2200" b="0" i="1" smtClean="0">
                                        <a:latin typeface="Cambria Math"/>
                                      </a:rPr>
                                      <m:t>𝜔</m:t>
                                    </m:r>
                                  </m:e>
                                </m:d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200" b="0" i="1" smtClean="0"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altLang="zh-TW" sz="2200" i="1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zh-TW" altLang="en-US" sz="2200" i="1" smtClean="0">
                                        <a:latin typeface="Cambria Math"/>
                                      </a:rPr>
                                      <m:t>𝛿</m:t>
                                    </m:r>
                                  </m:sub>
                                </m:sSub>
                                <m:r>
                                  <a:rPr lang="zh-TW" altLang="en-US" sz="22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</m:e>
                                </m:d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sub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  <a:ea typeface="Cambria Math"/>
                                      </a:rPr>
                                      <m:t>≤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zh-TW" altLang="en-US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𝛿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altLang="zh-TW" sz="22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nary>
                                <m:acc>
                                  <m:accPr>
                                    <m:chr m:val="̅"/>
                                    <m:ctrlPr>
                                      <a:rPr lang="zh-TW" altLang="en-US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B</m:t>
                                    </m:r>
                                  </m:e>
                                </m:acc>
                                <m:r>
                                  <a:rPr lang="zh-TW" altLang="en-US" sz="22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zh-TW" altLang="en-US" sz="2200" b="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sz="2200" b="0" i="1" dirty="0" smtClean="0">
                                    <a:latin typeface="Cambria Math"/>
                                  </a:rPr>
                                  <m:t>𝑑𝑠</m:t>
                                </m:r>
                                <m:r>
                                  <a:rPr lang="en-US" altLang="zh-TW" sz="2200" b="0" i="1" dirty="0" smtClean="0">
                                    <a:latin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1" i="1" dirty="0" smtClean="0"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  <m:sub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  <a:ea typeface="Cambria Math"/>
                                      </a:rPr>
                                      <m:t>≤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zh-TW" sz="22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907414"/>
                  </p:ext>
                </p:extLst>
              </p:nvPr>
            </p:nvGraphicFramePr>
            <p:xfrm>
              <a:off x="145857" y="980728"/>
              <a:ext cx="8818632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681727"/>
                    <a:gridCol w="1368152"/>
                    <a:gridCol w="3096344"/>
                    <a:gridCol w="3672409"/>
                  </a:tblGrid>
                  <a:tr h="33528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到期日前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本金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利息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l="-893" t="-15646" r="-11919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未破產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l="-66339" t="-31364" r="-118701" b="-100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l="-140133" t="-31364" b="-100455"/>
                          </a:stretch>
                        </a:blipFill>
                      </a:tcPr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破產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l="-66339" t="-130769" r="-118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7"/>
                          <a:stretch>
                            <a:fillRect l="-140133" t="-1307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95536" y="5949280"/>
                <a:ext cx="8332515" cy="49584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60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altLang="zh-TW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600" b="0" i="0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[  </m:t>
                      </m:r>
                      <m:acc>
                        <m:accPr>
                          <m:chr m:val="̅"/>
                          <m:ctrlP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6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m:rPr>
                          <m:sty m:val="p"/>
                        </m:rPr>
                        <a:rPr lang="en-US" altLang="zh-TW" sz="2600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sz="26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600" i="1" dirty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𝑇</m:t>
                          </m:r>
                        </m:e>
                      </m:d>
                      <m:sSub>
                        <m:sSubPr>
                          <m:ctrlPr>
                            <a:rPr lang="en-US" altLang="zh-TW" sz="2600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600" i="1" dirty="0">
                              <a:latin typeface="Cambria Math"/>
                            </a:rPr>
                            <m:t>1</m:t>
                          </m:r>
                        </m:e>
                        <m:sub>
                          <m:r>
                            <a:rPr lang="zh-TW" altLang="en-US" sz="2600" i="1" dirty="0">
                              <a:latin typeface="Cambria Math"/>
                            </a:rPr>
                            <m:t>𝛿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&gt;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zh-TW" sz="2600" b="0" i="1" dirty="0" smtClean="0">
                          <a:latin typeface="Cambria Math"/>
                        </a:rPr>
                        <m:t> + </m:t>
                      </m:r>
                      <m:d>
                        <m:dPr>
                          <m:ctrlPr>
                            <a:rPr lang="en-US" altLang="zh-TW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altLang="zh-TW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1−</m:t>
                          </m:r>
                          <m:r>
                            <a:rPr lang="zh-TW" altLang="en-US" sz="2600" i="1">
                              <a:latin typeface="Cambria Math"/>
                            </a:rPr>
                            <m:t>𝜔</m:t>
                          </m:r>
                        </m:e>
                      </m:d>
                      <m:sSub>
                        <m:sSubPr>
                          <m:ctrlPr>
                            <a:rPr lang="en-US" altLang="zh-TW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</a:rPr>
                            <m:t>𝛿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sz="2600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sz="26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600" i="1" dirty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,</m:t>
                          </m:r>
                          <m:r>
                            <a:rPr lang="zh-TW" altLang="en-US" sz="2600" i="1" dirty="0">
                              <a:latin typeface="Cambria Math"/>
                            </a:rPr>
                            <m:t>𝛿</m:t>
                          </m:r>
                        </m:e>
                      </m:d>
                      <m:sSub>
                        <m:sSubPr>
                          <m:ctrlPr>
                            <a:rPr lang="en-US" altLang="zh-TW" sz="2600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600" i="1" dirty="0">
                              <a:latin typeface="Cambria Math"/>
                            </a:rPr>
                            <m:t>1</m:t>
                          </m:r>
                        </m:e>
                        <m:sub>
                          <m:r>
                            <a:rPr lang="zh-TW" altLang="en-US" sz="2600" i="1" dirty="0">
                              <a:latin typeface="Cambria Math"/>
                            </a:rPr>
                            <m:t>𝛿</m:t>
                          </m:r>
                          <m:r>
                            <a:rPr lang="en-US" altLang="zh-TW" sz="2600" i="1" dirty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altLang="zh-TW" sz="2600" i="1" dirty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zh-TW" sz="2600" b="0" i="1" dirty="0" smtClean="0">
                          <a:latin typeface="Cambria Math"/>
                        </a:rPr>
                        <m:t>  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+ </m:t>
                      </m:r>
                      <m:sSubSup>
                        <m:sSubSupPr>
                          <m:ctrlP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6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𝐵</m:t>
                          </m:r>
                        </m:sup>
                      </m:sSubSup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 ]</m:t>
                      </m:r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949280"/>
                <a:ext cx="8332515" cy="4958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加號 7"/>
          <p:cNvSpPr/>
          <p:nvPr/>
        </p:nvSpPr>
        <p:spPr>
          <a:xfrm>
            <a:off x="6773961" y="2276872"/>
            <a:ext cx="720080" cy="720080"/>
          </a:xfrm>
          <a:prstGeom prst="mathPlus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等於 8"/>
          <p:cNvSpPr/>
          <p:nvPr/>
        </p:nvSpPr>
        <p:spPr>
          <a:xfrm rot="5400000">
            <a:off x="6830566" y="3704443"/>
            <a:ext cx="576064" cy="576064"/>
          </a:xfrm>
          <a:prstGeom prst="mathEqual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5109491" y="4221088"/>
                <a:ext cx="3769430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200" b="1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200" b="1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𝑰</m:t>
                          </m:r>
                        </m:e>
                        <m:sub>
                          <m:r>
                            <a:rPr lang="en-US" altLang="zh-TW" sz="2200" b="1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𝒕</m:t>
                          </m:r>
                        </m:sub>
                        <m:sup>
                          <m:r>
                            <a:rPr lang="en-US" altLang="zh-TW" sz="2200" b="1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𝑩</m:t>
                          </m:r>
                        </m:sup>
                      </m:sSubSup>
                      <m:r>
                        <a:rPr lang="en-US" altLang="zh-TW" sz="2200" b="1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 </m:t>
                      </m:r>
                      <m:r>
                        <a:rPr lang="en-US" altLang="zh-TW" sz="22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20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TW" sz="2200" b="0" i="0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min</m:t>
                          </m:r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⁡{</m:t>
                          </m:r>
                          <m:r>
                            <a:rPr lang="zh-TW" altLang="en-US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𝛿</m:t>
                          </m:r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}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̅"/>
                          <m:ctrlPr>
                            <a:rPr lang="zh-TW" altLang="en-US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2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a:rPr lang="zh-TW" altLang="en-US" sz="22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200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sz="22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i="1" dirty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zh-TW" altLang="en-US" sz="2200" i="1" dirty="0">
                          <a:latin typeface="Cambria Math"/>
                        </a:rPr>
                        <m:t> </m:t>
                      </m:r>
                      <m:r>
                        <a:rPr lang="en-US" altLang="zh-TW" sz="2200" i="1" dirty="0">
                          <a:latin typeface="Cambria Math"/>
                        </a:rPr>
                        <m:t>𝑑𝑠</m:t>
                      </m:r>
                    </m:oMath>
                  </m:oMathPara>
                </a14:m>
                <a:endParaRPr lang="zh-TW" altLang="zh-TW" sz="2200" b="1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491" y="4221088"/>
                <a:ext cx="3769430" cy="87049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3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79512" y="44624"/>
                <a:ext cx="7848872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公式推導－</a:t>
                </a:r>
                <a:r>
                  <a:rPr lang="en-US" altLang="zh-TW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轉換前之股價</a:t>
                </a:r>
                <a14:m>
                  <m:oMath xmlns:m="http://schemas.openxmlformats.org/officeDocument/2006/math">
                    <m:r>
                      <a:rPr lang="en-US" altLang="zh-TW" sz="32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(</m:t>
                    </m:r>
                    <m:r>
                      <a:rPr lang="en-US" altLang="zh-TW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𝑡</m:t>
                    </m:r>
                    <m:r>
                      <a:rPr lang="en-US" altLang="zh-TW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&lt;</m:t>
                    </m:r>
                    <m:r>
                      <a:rPr lang="zh-TW" altLang="en-US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𝜏</m:t>
                    </m:r>
                    <m:r>
                      <a:rPr lang="en-US" altLang="zh-TW" sz="32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)</m:t>
                    </m:r>
                  </m:oMath>
                </a14:m>
                <a:endParaRPr lang="zh-TW" altLang="zh-TW" sz="32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624"/>
                <a:ext cx="7848872" cy="504056"/>
              </a:xfrm>
              <a:prstGeom prst="rect">
                <a:avLst/>
              </a:prstGeom>
              <a:blipFill rotWithShape="1">
                <a:blip r:embed="rId3"/>
                <a:stretch>
                  <a:fillRect l="-1941" t="-24096" b="-469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836712"/>
            <a:ext cx="9051195" cy="5832648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181902"/>
                  </p:ext>
                </p:extLst>
              </p:nvPr>
            </p:nvGraphicFramePr>
            <p:xfrm>
              <a:off x="145857" y="980728"/>
              <a:ext cx="8818635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321687"/>
                    <a:gridCol w="1296144"/>
                    <a:gridCol w="2664296"/>
                    <a:gridCol w="4536508"/>
                  </a:tblGrid>
                  <a:tr h="29204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b="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Equity</a:t>
                          </a:r>
                          <a:r>
                            <a:rPr lang="en-US" altLang="zh-TW" sz="2200" b="0" kern="100" baseline="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 Value</a:t>
                          </a:r>
                          <a:endParaRPr lang="zh-TW" sz="2200" b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股利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zh-TW" sz="2200" kern="100" dirty="0" smtClean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TW" sz="22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2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i="1">
                                            <a:latin typeface="Cambria Math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0" i="1" smtClean="0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altLang="zh-TW" sz="22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zh-TW" altLang="en-US" sz="22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2200" b="0" i="0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B</m:t>
                                        </m:r>
                                      </m:e>
                                    </m:acc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zh-TW" altLang="en-US" sz="22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TW" sz="22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𝐶</m:t>
                                        </m:r>
                                      </m:e>
                                    </m:acc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altLang="zh-TW" sz="2200" b="0" i="1" dirty="0" smtClean="0">
                            <a:latin typeface="Cambria Math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b="0" i="0" dirty="0" smtClean="0">
                              <a:latin typeface="+mn-lt"/>
                            </a:rPr>
                            <a:t>　　　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22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2200" b="0" i="0" dirty="0" smtClean="0">
                                      <a:latin typeface="Cambria Math"/>
                                    </a:rPr>
                                    <m:t>min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⁡{</m:t>
                                  </m:r>
                                  <m:r>
                                    <a:rPr lang="zh-TW" altLang="en-US" sz="2200" b="0" i="1" dirty="0" smtClean="0">
                                      <a:latin typeface="Cambria Math"/>
                                    </a:rPr>
                                    <m:t>𝜏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zh-TW" altLang="en-US" sz="2200" b="0" i="1" dirty="0" smtClean="0">
                                      <a:latin typeface="Cambria Math"/>
                                    </a:rPr>
                                    <m:t>𝛿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}&gt;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endParaRPr 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0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=</m:t>
                                </m:r>
                                <m:nary>
                                  <m:naryPr>
                                    <m:ctrlPr>
                                      <a:rPr lang="en-US" altLang="zh-TW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altLang="zh-TW" sz="20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min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⁡{</m:t>
                                    </m:r>
                                    <m:r>
                                      <a:rPr lang="zh-TW" altLang="en-US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𝜏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,</m:t>
                                    </m:r>
                                    <m:r>
                                      <a:rPr lang="zh-TW" altLang="en-US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𝛿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𝑇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}</m:t>
                                    </m:r>
                                  </m:sup>
                                  <m:e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e>
                                </m:nary>
                                <m:acc>
                                  <m:accPr>
                                    <m:chr m:val="̅"/>
                                    <m:ctrlPr>
                                      <a:rPr lang="zh-TW" altLang="en-US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0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B</m:t>
                                    </m:r>
                                  </m:e>
                                </m:acc>
                                <m:r>
                                  <a:rPr lang="en-US" altLang="zh-TW" sz="20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acc>
                                  <m:accPr>
                                    <m:chr m:val="̅"/>
                                    <m:ctrlPr>
                                      <a:rPr lang="zh-TW" altLang="en-US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0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C</m:t>
                                    </m:r>
                                  </m:e>
                                </m:acc>
                                <m:r>
                                  <a:rPr lang="en-US" altLang="zh-TW" sz="20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r>
                            <a:rPr lang="en-US" altLang="zh-TW" sz="2000" b="0" i="1" kern="10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a:t/>
                          </a:r>
                          <a:br>
                            <a:rPr lang="en-US" altLang="zh-TW" sz="2000" b="0" i="1" kern="10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000" b="0" i="1" kern="10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a:t> 　</a:t>
                          </a:r>
                          <a:r>
                            <a:rPr lang="zh-TW" altLang="en-US" sz="2000" b="0" i="1" kern="100" baseline="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a:t>　　　　　　　　　　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TW" sz="2200" dirty="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US" altLang="zh-TW" sz="2200" b="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200" b="0" i="1" dirty="0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zh-TW" altLang="en-US" sz="2200" b="0" i="1" dirty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200" b="0" i="1" dirty="0" smtClean="0">
                                  <a:latin typeface="Cambria Math"/>
                                </a:rPr>
                                <m:t>𝑑𝑠</m:t>
                              </m:r>
                            </m:oMath>
                          </a14:m>
                          <a:endParaRPr lang="zh-TW" sz="22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轉換後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TW" sz="22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2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200" i="1">
                                            <a:latin typeface="Cambria Math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altLang="zh-TW" sz="2200" b="0" i="1" smtClean="0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altLang="zh-TW" sz="22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zh-TW" altLang="en-US" sz="22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2200" b="0" i="0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B</m:t>
                                        </m:r>
                                      </m:e>
                                    </m:acc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altLang="zh-TW" sz="2200" b="0" i="1" dirty="0" smtClean="0">
                            <a:latin typeface="Cambria Math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zh-TW" altLang="en-US" sz="2200" b="0" i="0" dirty="0" smtClean="0">
                                    <a:latin typeface="+mn-lt"/>
                                  </a:rPr>
                                  <m:t>　　　</m:t>
                                </m:r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sub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 ≤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&lt;</m:t>
                                    </m:r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trlPr>
                                      <a:rPr lang="en-US" altLang="zh-TW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zh-TW" altLang="en-US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𝜏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zh-TW" altLang="en-US" sz="20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min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⁡{</m:t>
                                    </m:r>
                                    <m:r>
                                      <a:rPr lang="zh-TW" altLang="en-US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𝛿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𝑇</m:t>
                                    </m:r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}</m:t>
                                    </m:r>
                                  </m:sup>
                                  <m:e>
                                    <m:r>
                                      <a:rPr lang="en-US" altLang="zh-TW" sz="20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00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b="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b="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altLang="zh-TW" sz="200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b="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b="0" i="1" kern="100" smtClean="0">
                                                <a:latin typeface="Cambria Math"/>
                                                <a:ea typeface="標楷體" pitchFamily="65" charset="-120"/>
                                                <a:cs typeface="Arial" pitchFamily="34" charset="0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e>
                                </m:nary>
                                <m:acc>
                                  <m:accPr>
                                    <m:chr m:val="̅"/>
                                    <m:ctrlPr>
                                      <a:rPr lang="zh-TW" altLang="en-US" sz="20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000" b="0" i="0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B</m:t>
                                    </m:r>
                                  </m:e>
                                </m:acc>
                                <m:r>
                                  <a:rPr lang="en-US" altLang="zh-TW" sz="20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)</m:t>
                                </m:r>
                                <m:r>
                                  <a:rPr lang="zh-TW" altLang="en-US" sz="2000" b="0" i="1" kern="100" smtClean="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0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2000" b="0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zh-TW" altLang="en-US" sz="2000" b="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sz="2000" b="0" i="1" dirty="0" smtClean="0">
                                    <a:latin typeface="Cambria Math"/>
                                  </a:rPr>
                                  <m:t>𝑑𝑠</m:t>
                                </m:r>
                                <m:r>
                                  <a:rPr lang="en-US" altLang="zh-TW" sz="2000" b="0" i="1" dirty="0" smtClean="0">
                                    <a:latin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r>
                            <a:rPr lang="en-US" altLang="zh-TW" sz="2000" b="0" i="1" dirty="0" smtClean="0">
                              <a:latin typeface="Cambria Math"/>
                            </a:rPr>
                            <a:t/>
                          </a:r>
                          <a:br>
                            <a:rPr lang="en-US" altLang="zh-TW" sz="2000" b="0" i="1" dirty="0" smtClean="0">
                              <a:latin typeface="Cambria Math"/>
                            </a:rPr>
                          </a:br>
                          <a:r>
                            <a:rPr lang="zh-TW" altLang="en-US" sz="2000" b="0" i="1" dirty="0" smtClean="0">
                              <a:latin typeface="Cambria Math"/>
                            </a:rPr>
                            <a:t>　　　　　　　　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TW" sz="2000" dirty="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US" altLang="zh-TW" sz="2000" b="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zh-TW" altLang="en-US" sz="2000" b="0" i="1" dirty="0" smtClean="0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zh-TW" altLang="en-US" sz="2000" b="0" i="1" dirty="0" smtClean="0">
                                  <a:latin typeface="Cambria Math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sz="20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dirty="0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  <m:sub>
                                  <m:r>
                                    <a:rPr lang="zh-TW" altLang="en-US" sz="2000" b="1" i="1" dirty="0" smtClean="0">
                                      <a:latin typeface="Cambria Math"/>
                                    </a:rPr>
                                    <m:t>𝜏</m:t>
                                  </m:r>
                                  <m:r>
                                    <a:rPr lang="en-US" altLang="zh-TW" sz="2000" b="1" i="1" dirty="0" smtClean="0">
                                      <a:latin typeface="Cambria Math"/>
                                      <a:ea typeface="Cambria Math"/>
                                    </a:rPr>
                                    <m:t>&lt;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𝑚𝑖𝑛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{</m:t>
                                  </m:r>
                                  <m:r>
                                    <a:rPr lang="zh-TW" altLang="en-US" sz="2000" b="0" i="1" dirty="0" smtClean="0">
                                      <a:latin typeface="Cambria Math"/>
                                      <a:ea typeface="Cambria Math"/>
                                    </a:rPr>
                                    <m:t>𝛿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}</m:t>
                                  </m:r>
                                </m:sub>
                              </m:sSub>
                            </m:oMath>
                          </a14:m>
                          <a:endParaRPr lang="zh-TW" altLang="zh-TW" sz="20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181902"/>
                  </p:ext>
                </p:extLst>
              </p:nvPr>
            </p:nvGraphicFramePr>
            <p:xfrm>
              <a:off x="145857" y="980728"/>
              <a:ext cx="8818635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321687"/>
                    <a:gridCol w="1296144"/>
                    <a:gridCol w="2664296"/>
                    <a:gridCol w="4536508"/>
                  </a:tblGrid>
                  <a:tr h="33528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b="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Equity</a:t>
                          </a:r>
                          <a:r>
                            <a:rPr lang="en-US" altLang="zh-TW" sz="2200" b="0" kern="100" baseline="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 Value</a:t>
                          </a:r>
                          <a:endParaRPr lang="zh-TW" sz="2200" b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股利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1887" t="-15646" r="-2630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60731" t="-31364" r="-169863" b="-100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94624" t="-31364" b="-100455"/>
                          </a:stretch>
                        </a:blipFill>
                      </a:tcPr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轉換後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60731" t="-130769" r="-1698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94624" t="-1307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369969" y="5042631"/>
                <a:ext cx="8332515" cy="152977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200" kern="100" dirty="0" smtClean="0"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zh-TW" altLang="en-US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2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f>
                      <m:fPr>
                        <m:ctrlP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zh-TW" sz="22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</m:den>
                    </m:f>
                    <m:r>
                      <a:rPr lang="en-US" altLang="zh-TW" sz="22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{</m:t>
                    </m:r>
                    <m:d>
                      <m:dPr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200" i="1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200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B</m:t>
                            </m:r>
                          </m:e>
                        </m:acc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200" i="1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a:rPr lang="en-US" altLang="zh-TW" sz="2200" i="1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m:rPr>
                        <m:sty m:val="p"/>
                      </m:rPr>
                      <a:rPr lang="en-US" altLang="zh-TW" sz="22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2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2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/>
                          </a:rPr>
                          <m:t>1</m:t>
                        </m:r>
                      </m:e>
                      <m:sub>
                        <m:func>
                          <m:func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200" dirty="0">
                                <a:latin typeface="Cambria Math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TW" sz="2200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2200" i="1" dirty="0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sz="2200" i="1" dirty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200" i="1" dirty="0">
                                    <a:latin typeface="Cambria Math"/>
                                  </a:rPr>
                                  <m:t>𝛿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200" i="1" dirty="0">
                            <a:latin typeface="Cambria Math"/>
                          </a:rPr>
                          <m:t>&gt;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200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2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0" i="1" dirty="0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altLang="zh-TW" sz="22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2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}]</m:t>
                    </m:r>
                  </m:oMath>
                </a14:m>
                <a:endParaRPr lang="en-US" altLang="zh-TW" sz="2200" dirty="0" smtClean="0"/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200" b="0" dirty="0" smtClean="0"/>
                  <a:t> </a:t>
                </a:r>
                <a:r>
                  <a:rPr lang="zh-TW" altLang="en-US" sz="2200" b="0" dirty="0" smtClean="0"/>
                  <a:t>　　　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f>
                      <m:fPr>
                        <m:ctrlPr>
                          <a:rPr lang="en-US" altLang="zh-TW" sz="2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2200" b="0" i="1" smtClean="0">
                            <a:latin typeface="Cambria Math"/>
                          </a:rPr>
                          <m:t>𝑛</m:t>
                        </m:r>
                        <m:r>
                          <a:rPr lang="en-US" altLang="zh-TW" sz="22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2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22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sz="22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2200" i="1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200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B</m:t>
                                </m:r>
                              </m:e>
                            </m:acc>
                          </m:e>
                        </m:d>
                        <m:r>
                          <m:rPr>
                            <m:sty m:val="p"/>
                          </m:rPr>
                          <a:rPr lang="en-US" altLang="zh-TW" sz="22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200" i="1" dirty="0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2200" i="1" dirty="0">
                                <a:latin typeface="Cambria Math"/>
                              </a:rPr>
                              <m:t> ≤</m:t>
                            </m:r>
                            <m:r>
                              <a:rPr lang="en-US" altLang="zh-TW" sz="2200" i="1" dirty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200" i="1" dirty="0">
                                <a:latin typeface="Cambria Math"/>
                              </a:rPr>
                              <m:t>&lt;</m:t>
                            </m:r>
                            <m:r>
                              <a:rPr lang="zh-TW" altLang="en-US" sz="2200" i="1" dirty="0">
                                <a:latin typeface="Cambria Math"/>
                              </a:rPr>
                              <m:t>𝛿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latin typeface="Cambria Math"/>
                              </a:rPr>
                              <m:t>𝐽</m:t>
                            </m:r>
                          </m:e>
                          <m:sub>
                            <m:r>
                              <a:rPr lang="zh-TW" altLang="en-US" sz="2200" i="1" dirty="0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2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2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200" i="1" dirty="0" smtClean="0">
                                <a:latin typeface="Cambria Math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200" i="1" dirty="0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200" b="0" i="1" dirty="0" smtClean="0">
                                <a:latin typeface="Cambria Math"/>
                              </a:rPr>
                              <m:t>&lt;</m:t>
                            </m:r>
                            <m:func>
                              <m:funcPr>
                                <m:ctrlPr>
                                  <a:rPr lang="en-US" altLang="zh-TW" sz="2200" i="1" dirty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200" dirty="0">
                                    <a:latin typeface="Cambria Math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zh-TW" sz="2200" i="1" dirty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2200" i="1" dirty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</m:sub>
                        </m:sSub>
                      </m:e>
                    </m:d>
                    <m:r>
                      <a:rPr lang="en-US" altLang="zh-TW" sz="22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69" y="5042631"/>
                <a:ext cx="8332515" cy="15297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4788024" y="4005064"/>
                <a:ext cx="3952492" cy="728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zh-TW" altLang="en-US" i="1" dirty="0">
                              <a:latin typeface="Cambria Math"/>
                            </a:rPr>
                            <m:t>𝜏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TW" altLang="en-US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min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⁡{</m:t>
                          </m:r>
                          <m: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𝛿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}</m:t>
                          </m:r>
                        </m:sup>
                        <m:e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̅"/>
                          <m:ctrlP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a:rPr lang="en-US" altLang="zh-TW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  <m:r>
                        <a:rPr lang="zh-TW" altLang="en-US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zh-TW" altLang="en-US" i="1" dirty="0">
                              <a:latin typeface="Cambria Math"/>
                            </a:rPr>
                            <m:t>𝜏</m:t>
                          </m:r>
                          <m:r>
                            <a:rPr lang="en-US" altLang="zh-TW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 dirty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zh-TW" altLang="en-US" i="1" dirty="0">
                          <a:latin typeface="Cambria Math"/>
                        </a:rPr>
                        <m:t> </m:t>
                      </m:r>
                      <m:r>
                        <a:rPr lang="en-US" altLang="zh-TW" i="1" dirty="0">
                          <a:latin typeface="Cambria Math"/>
                        </a:rPr>
                        <m:t>𝑑𝑠</m:t>
                      </m:r>
                      <m:r>
                        <a:rPr lang="en-US" altLang="zh-TW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005064"/>
                <a:ext cx="3952492" cy="7289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39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79512" y="44624"/>
                <a:ext cx="6552728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公式推導－轉換前之</a:t>
                </a:r>
                <a:r>
                  <a:rPr lang="en-US" altLang="zh-TW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價格</a:t>
                </a:r>
                <a14:m>
                  <m:oMath xmlns:m="http://schemas.openxmlformats.org/officeDocument/2006/math">
                    <m:r>
                      <a:rPr lang="en-US" altLang="zh-TW" sz="32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(</m:t>
                    </m:r>
                    <m:r>
                      <a:rPr lang="en-US" altLang="zh-TW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𝑡</m:t>
                    </m:r>
                    <m:r>
                      <a:rPr lang="en-US" altLang="zh-TW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&lt;</m:t>
                    </m:r>
                    <m:r>
                      <a:rPr lang="zh-TW" altLang="en-US" sz="3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𝜏</m:t>
                    </m:r>
                    <m:r>
                      <a:rPr lang="en-US" altLang="zh-TW" sz="32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)</m:t>
                    </m:r>
                  </m:oMath>
                </a14:m>
                <a:endParaRPr lang="zh-TW" altLang="zh-TW" sz="32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624"/>
                <a:ext cx="6552728" cy="504056"/>
              </a:xfrm>
              <a:prstGeom prst="rect">
                <a:avLst/>
              </a:prstGeom>
              <a:blipFill rotWithShape="1">
                <a:blip r:embed="rId3"/>
                <a:stretch>
                  <a:fillRect l="-2326" t="-24096" b="-469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836712"/>
            <a:ext cx="9051195" cy="5832648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0112554"/>
                  </p:ext>
                </p:extLst>
              </p:nvPr>
            </p:nvGraphicFramePr>
            <p:xfrm>
              <a:off x="145857" y="980728"/>
              <a:ext cx="8818639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321687"/>
                    <a:gridCol w="1080120"/>
                    <a:gridCol w="3888432"/>
                    <a:gridCol w="3528400"/>
                  </a:tblGrid>
                  <a:tr h="29204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b="1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本金</a:t>
                          </a:r>
                          <a:endParaRPr lang="zh-TW" sz="2200" b="1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利息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220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2200" b="0" i="1" kern="100" smtClean="0">
                                        <a:latin typeface="Cambria Math"/>
                                        <a:ea typeface="標楷體" pitchFamily="65" charset="-120"/>
                                        <a:cs typeface="Arial" pitchFamily="34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zh-TW" sz="2200" kern="100" dirty="0" smtClean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altLang="zh-TW" sz="2200" i="1" dirty="0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dirty="0" smtClean="0">
                                        <a:latin typeface="Cambria Math"/>
                                      </a:rPr>
                                      <m:t>C</m:t>
                                    </m:r>
                                  </m:e>
                                </m:acc>
                                <m:r>
                                  <m:rPr>
                                    <m:sty m:val="p"/>
                                  </m:rPr>
                                  <a:rPr lang="en-US" altLang="zh-TW" sz="22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  <m:sSub>
                                  <m:sSubPr>
                                    <m:ctrlP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sz="2200" b="0" i="0" dirty="0" smtClean="0">
                                        <a:latin typeface="Cambria Math"/>
                                      </a:rPr>
                                      <m:t>min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⁡{</m:t>
                                    </m:r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22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}&gt;</m:t>
                                    </m:r>
                                    <m:r>
                                      <a:rPr lang="en-US" altLang="zh-TW" sz="22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sz="22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200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000" b="0" i="1" kern="100" smtClean="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=</m:t>
                              </m:r>
                              <m:nary>
                                <m:naryPr>
                                  <m:ctrlPr>
                                    <a:rPr lang="en-US" altLang="zh-TW" sz="200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min</m:t>
                                  </m:r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⁡{</m:t>
                                  </m:r>
                                  <m:r>
                                    <a:rPr lang="zh-TW" altLang="en-US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𝜏</m:t>
                                  </m:r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,</m:t>
                                  </m:r>
                                  <m:r>
                                    <a:rPr lang="zh-TW" altLang="en-US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𝛿</m:t>
                                  </m:r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,</m:t>
                                  </m:r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𝑇</m:t>
                                  </m:r>
                                  <m:r>
                                    <a:rPr lang="en-US" altLang="zh-TW" sz="2000" b="0" i="1" kern="100" smtClean="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}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200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altLang="zh-TW" sz="2000" b="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acc>
                                    <m:accPr>
                                      <m:chr m:val="̅"/>
                                      <m:ctrlPr>
                                        <a:rPr lang="zh-TW" altLang="en-US" sz="2000" i="1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kern="100" smtClean="0">
                                          <a:latin typeface="Cambria Math"/>
                                          <a:ea typeface="標楷體" pitchFamily="65" charset="-120"/>
                                          <a:cs typeface="Arial" pitchFamily="34" charset="0"/>
                                        </a:rPr>
                                        <m:t>C</m:t>
                                      </m:r>
                                    </m:e>
                                  </m:acc>
                                </m:e>
                              </m:nary>
                              <m:r>
                                <m:rPr>
                                  <m:sty m:val="p"/>
                                </m:rPr>
                                <a:rPr lang="en-US" altLang="zh-TW" sz="2000" dirty="0" smtClean="0">
                                  <a:latin typeface="Cambria Math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en-US" altLang="zh-TW" sz="2000" b="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dirty="0" smtClean="0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000" b="0" i="1" dirty="0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zh-TW" altLang="en-US" sz="2000" b="0" i="1" dirty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000" b="0" i="1" dirty="0" smtClean="0">
                                  <a:latin typeface="Cambria Math"/>
                                </a:rPr>
                                <m:t>𝑑𝑠</m:t>
                              </m:r>
                            </m:oMath>
                          </a14:m>
                          <a:r>
                            <a:rPr lang="zh-TW" altLang="en-US" sz="2200" b="0" i="1" kern="100" baseline="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a:t>　</a:t>
                          </a:r>
                          <a:r>
                            <a:rPr lang="zh-TW" altLang="en-US" sz="2000" b="0" i="1" kern="100" baseline="0" dirty="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a:t>　　</a:t>
                          </a:r>
                          <a:endParaRPr lang="zh-TW" sz="22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轉換後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TW" sz="20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zh-TW" altLang="en-US" sz="20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zh-TW" altLang="en-US" sz="20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[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0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zh-TW" altLang="en-US" sz="2000" i="1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2000" b="0" i="0" kern="100" smtClean="0">
                                            <a:latin typeface="Cambria Math"/>
                                            <a:ea typeface="標楷體" pitchFamily="65" charset="-120"/>
                                            <a:cs typeface="Arial" pitchFamily="34" charset="0"/>
                                          </a:rPr>
                                          <m:t>B</m:t>
                                        </m:r>
                                      </m:e>
                                    </m:acc>
                                  </m:e>
                                </m:d>
                                <m:r>
                                  <m:rPr>
                                    <m:sty m:val="p"/>
                                  </m:rPr>
                                  <a:rPr lang="en-US" altLang="zh-TW" sz="20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sub>
                                    <m:r>
                                      <a:rPr lang="zh-TW" altLang="en-US" sz="2000" b="0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2000" b="0" i="1" dirty="0" smtClean="0">
                                        <a:latin typeface="Cambria Math"/>
                                      </a:rPr>
                                      <m:t> ≤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&lt;</m:t>
                                    </m:r>
                                    <m:r>
                                      <a:rPr lang="zh-TW" altLang="en-US" sz="2000" b="0" i="1" dirty="0" smtClean="0">
                                        <a:latin typeface="Cambria Math"/>
                                      </a:rPr>
                                      <m:t>𝛿</m:t>
                                    </m:r>
                                  </m:sub>
                                </m:sSub>
                                <m:r>
                                  <a:rPr lang="en-US" altLang="zh-TW" sz="2000" b="0" i="1" dirty="0" smtClean="0">
                                    <a:latin typeface="Cambria Math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zh-TW" altLang="zh-TW" sz="2000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TW" sz="20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zh-TW" altLang="en-US" sz="20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altLang="zh-TW" sz="2000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i="1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zh-TW" altLang="en-US" sz="20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altLang="zh-TW" sz="2000" b="0" i="1" smtClean="0">
                                    <a:latin typeface="Cambria Math"/>
                                  </a:rPr>
                                  <m:t>[</m:t>
                                </m:r>
                                <m:sSub>
                                  <m:sSubPr>
                                    <m:ctrlPr>
                                      <a:rPr lang="en-US" altLang="zh-TW" sz="200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 dirty="0">
                                        <a:latin typeface="Cambria Math"/>
                                      </a:rPr>
                                      <m:t>𝐽</m:t>
                                    </m:r>
                                  </m:e>
                                  <m:sub>
                                    <m:r>
                                      <a:rPr lang="zh-TW" altLang="en-US" sz="2000" i="1" dirty="0">
                                        <a:latin typeface="Cambria Math"/>
                                      </a:rPr>
                                      <m:t>𝜏</m:t>
                                    </m:r>
                                  </m:sub>
                                </m:sSub>
                                <m:r>
                                  <a:rPr lang="en-US" altLang="zh-TW" sz="2000" b="0" i="0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2000" dirty="0" smtClean="0">
                                    <a:latin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2000" b="0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d>
                                <m:r>
                                  <a:rPr lang="zh-TW" altLang="en-US" sz="2000" b="0" i="1" dirty="0" smtClean="0">
                                    <a:latin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dirty="0" smtClean="0"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  <m:sub>
                                    <m:r>
                                      <a:rPr lang="zh-TW" altLang="en-US" sz="2000" b="1" i="1" dirty="0" smtClean="0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en-US" altLang="zh-TW" sz="2000" b="1" i="1" dirty="0" smtClean="0">
                                        <a:latin typeface="Cambria Math"/>
                                        <a:ea typeface="Cambria Math"/>
                                      </a:rPr>
                                      <m:t>&lt;</m:t>
                                    </m:r>
                                    <m:func>
                                      <m:funcPr>
                                        <m:ctrlPr>
                                          <a:rPr lang="en-US" altLang="zh-TW" sz="2000" b="0" i="1" dirty="0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2000" b="0" i="0" dirty="0" smtClean="0">
                                            <a:latin typeface="Cambria Math"/>
                                            <a:ea typeface="Cambria Math"/>
                                          </a:rPr>
                                          <m:t>min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{"/>
                                            <m:endChr m:val="}"/>
                                            <m:ctrlPr>
                                              <a:rPr lang="en-US" altLang="zh-TW" sz="2000" b="0" i="1" dirty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TW" altLang="en-US" sz="2000" b="0" i="1" dirty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𝛿</m:t>
                                            </m:r>
                                            <m:r>
                                              <a:rPr lang="en-US" altLang="zh-TW" sz="2000" b="0" i="1" dirty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000" b="0" i="1" dirty="0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𝑇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sub>
                                </m:sSub>
                                <m:r>
                                  <a:rPr lang="en-US" altLang="zh-TW" sz="2000" b="0" i="1" dirty="0" smtClean="0">
                                    <a:latin typeface="Cambria Math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zh-TW" altLang="zh-TW" sz="2000" b="1" i="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表格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0112554"/>
                  </p:ext>
                </p:extLst>
              </p:nvPr>
            </p:nvGraphicFramePr>
            <p:xfrm>
              <a:off x="145857" y="980728"/>
              <a:ext cx="8818639" cy="3024336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321687"/>
                    <a:gridCol w="1080120"/>
                    <a:gridCol w="3888432"/>
                    <a:gridCol w="3528400"/>
                  </a:tblGrid>
                  <a:tr h="33528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en-US" sz="2200" kern="100" dirty="0">
                            <a:solidFill>
                              <a:srgbClr val="000000"/>
                            </a:solidFill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b="1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本金</a:t>
                          </a:r>
                          <a:endParaRPr lang="zh-TW" sz="2200" b="1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利息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344528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1887" t="-15646" r="-2630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轉換前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36207" t="-31364" r="-90752" b="-100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150086" t="-31364" b="-100455"/>
                          </a:stretch>
                        </a:blipFill>
                      </a:tcPr>
                    </a:tc>
                  </a:tr>
                  <a:tr h="1344528">
                    <a:tc vMerge="1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CC</a:t>
                          </a:r>
                          <a:br>
                            <a:rPr lang="en-US" altLang="zh-TW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</a:br>
                          <a:r>
                            <a:rPr lang="zh-TW" altLang="en-US" sz="2200" kern="100" dirty="0" smtClean="0"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a:t>轉換後</a:t>
                          </a:r>
                          <a:endParaRPr lang="zh-TW" sz="2200" kern="100" dirty="0">
                            <a:latin typeface="Arial" pitchFamily="34" charset="0"/>
                            <a:ea typeface="標楷體" pitchFamily="65" charset="-120"/>
                            <a:cs typeface="Arial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36207" t="-130769" r="-9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l="-150086" t="-1307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369969" y="5042631"/>
                <a:ext cx="8332515" cy="150996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kern="1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acc>
                      <m:accPr>
                        <m:chr m:val="̅"/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C</m:t>
                        </m:r>
                      </m:e>
                    </m:acc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1</m:t>
                        </m:r>
                      </m:e>
                      <m:sub>
                        <m:func>
                          <m:func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 dirty="0">
                                <a:latin typeface="Cambria Math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sz="2400" i="1" dirty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𝛿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400" i="1" dirty="0">
                            <a:latin typeface="Cambria Math"/>
                          </a:rPr>
                          <m:t>&gt;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H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TW" altLang="en-US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2400" i="1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B</m:t>
                                </m:r>
                              </m:e>
                            </m:acc>
                          </m:e>
                        </m:d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 ≤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&lt;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𝛿</m:t>
                            </m:r>
                          </m:sub>
                        </m:sSub>
                        <m:r>
                          <a:rPr lang="en-US" altLang="zh-TW" sz="2400" b="0" i="1" dirty="0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𝐽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&lt;</m:t>
                            </m:r>
                            <m:func>
                              <m:funcPr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400" dirty="0">
                                    <a:latin typeface="Cambria Math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zh-TW" sz="2400" i="1" dirty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2400" i="1" dirty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69" y="5042631"/>
                <a:ext cx="8332515" cy="15099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4788024" y="4005064"/>
                <a:ext cx="3952492" cy="728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zh-TW" altLang="en-US" i="1" dirty="0">
                              <a:latin typeface="Cambria Math"/>
                            </a:rPr>
                            <m:t>𝜏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TW" altLang="en-US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min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⁡{</m:t>
                          </m:r>
                          <m: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𝛿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}</m:t>
                          </m:r>
                        </m:sup>
                        <m:e>
                          <m:r>
                            <a:rPr lang="en-US" altLang="zh-TW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̅"/>
                          <m:ctrlPr>
                            <a:rPr lang="zh-TW" altLang="en-US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a:rPr lang="en-US" altLang="zh-TW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  <m:r>
                        <a:rPr lang="zh-TW" altLang="en-US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zh-TW" altLang="en-US" i="1" dirty="0">
                              <a:latin typeface="Cambria Math"/>
                            </a:rPr>
                            <m:t>𝜏</m:t>
                          </m:r>
                          <m:r>
                            <a:rPr lang="en-US" altLang="zh-TW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i="1" dirty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zh-TW" altLang="en-US" i="1" dirty="0">
                          <a:latin typeface="Cambria Math"/>
                        </a:rPr>
                        <m:t> </m:t>
                      </m:r>
                      <m:r>
                        <a:rPr lang="en-US" altLang="zh-TW" i="1" dirty="0">
                          <a:latin typeface="Cambria Math"/>
                        </a:rPr>
                        <m:t>𝑑𝑠</m:t>
                      </m:r>
                      <m:r>
                        <a:rPr lang="en-US" altLang="zh-TW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005064"/>
                <a:ext cx="3952492" cy="7289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52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79511" y="44624"/>
                <a:ext cx="8297167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公式推導－</a:t>
                </a:r>
                <a:r>
                  <a:rPr lang="en-US" altLang="zh-TW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</a:t>
                </a:r>
                <a:r>
                  <a:rPr lang="zh-TW" altLang="en-US" sz="32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後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之股價</a:t>
                </a:r>
                <a14:m>
                  <m:oMath xmlns:m="http://schemas.openxmlformats.org/officeDocument/2006/math">
                    <m:r>
                      <a:rPr lang="en-US" altLang="zh-TW" sz="26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(</m:t>
                    </m:r>
                    <m:r>
                      <a:rPr lang="zh-TW" altLang="en-US" sz="26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𝜏</m:t>
                    </m:r>
                    <m:r>
                      <a:rPr lang="zh-TW" altLang="en-US" sz="260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𝑡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zh-TW" sz="26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min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⁡{</m:t>
                    </m:r>
                    <m:r>
                      <a:rPr lang="zh-TW" altLang="en-US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𝛿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,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𝑇</m:t>
                    </m:r>
                    <m:r>
                      <a:rPr lang="en-US" altLang="zh-TW" sz="26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})</m:t>
                    </m:r>
                  </m:oMath>
                </a14:m>
                <a:endParaRPr lang="zh-TW" altLang="zh-TW" sz="26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44624"/>
                <a:ext cx="8297167" cy="504056"/>
              </a:xfrm>
              <a:prstGeom prst="rect">
                <a:avLst/>
              </a:prstGeom>
              <a:blipFill rotWithShape="1">
                <a:blip r:embed="rId3"/>
                <a:stretch>
                  <a:fillRect l="-1836" t="-24096" b="-469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7308" y="836712"/>
            <a:ext cx="9051195" cy="5832648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314434" y="1340768"/>
                <a:ext cx="8332515" cy="94025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600" kern="1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600" b="0" i="0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S</m:t>
                        </m:r>
                      </m:e>
                      <m:sub>
                        <m:r>
                          <a:rPr lang="en-US" altLang="zh-TW" sz="26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6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altLang="zh-TW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2600" i="1">
                            <a:latin typeface="Cambria Math"/>
                          </a:rPr>
                          <m:t>𝑛</m:t>
                        </m:r>
                        <m:r>
                          <a:rPr lang="en-US" altLang="zh-TW" sz="2600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6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6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6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6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6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d>
                      <m:dPr>
                        <m:ctrlPr>
                          <a:rPr lang="en-US" altLang="zh-TW" sz="26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6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600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600" i="1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600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B</m:t>
                            </m:r>
                          </m:e>
                        </m:acc>
                      </m:e>
                    </m:d>
                    <m:r>
                      <m:rPr>
                        <m:sty m:val="p"/>
                      </m:rPr>
                      <a:rPr lang="en-US" altLang="zh-TW" sz="26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6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6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6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6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/>
                          </a:rPr>
                          <m:t>1</m:t>
                        </m:r>
                      </m:e>
                      <m:sub>
                        <m:r>
                          <a:rPr lang="zh-TW" altLang="en-US" sz="2600" i="1" dirty="0">
                            <a:latin typeface="Cambria Math"/>
                          </a:rPr>
                          <m:t>𝛿</m:t>
                        </m:r>
                        <m:r>
                          <a:rPr lang="en-US" altLang="zh-TW" sz="2600" b="0" i="1" dirty="0" smtClean="0">
                            <a:latin typeface="Cambria Math"/>
                          </a:rPr>
                          <m:t>&gt;</m:t>
                        </m:r>
                        <m:r>
                          <a:rPr lang="en-US" altLang="zh-TW" sz="2600" b="0" i="1" dirty="0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600" i="1" dirty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600" i="1" dirty="0">
                            <a:latin typeface="Cambria Math"/>
                          </a:rPr>
                          <m:t>𝐽</m:t>
                        </m:r>
                      </m:e>
                      <m:sub>
                        <m:r>
                          <a:rPr lang="en-US" altLang="zh-TW" sz="26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34" y="1340768"/>
                <a:ext cx="8332515" cy="940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>
              <a:xfrm>
                <a:off x="4024491" y="2708920"/>
                <a:ext cx="4768100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 dirty="0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en-US" altLang="zh-TW" sz="2200" b="0" i="1" dirty="0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b="0" i="1" dirty="0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TW" altLang="en-US" sz="22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min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⁡{</m:t>
                          </m:r>
                          <m:r>
                            <a:rPr lang="zh-TW" altLang="en-US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𝛿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}</m:t>
                          </m:r>
                        </m:sup>
                        <m:e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̅"/>
                          <m:ctrlPr>
                            <a:rPr lang="zh-TW" altLang="en-US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2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a:rPr lang="en-US" altLang="zh-TW" sz="22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  <m:r>
                        <a:rPr lang="zh-TW" altLang="en-US" sz="22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200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sz="22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b="0" i="1" dirty="0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zh-TW" altLang="en-US" sz="2200" i="1" dirty="0">
                          <a:latin typeface="Cambria Math"/>
                        </a:rPr>
                        <m:t> </m:t>
                      </m:r>
                      <m:r>
                        <a:rPr lang="en-US" altLang="zh-TW" sz="2200" i="1" dirty="0">
                          <a:latin typeface="Cambria Math"/>
                        </a:rPr>
                        <m:t>𝑑𝑠</m:t>
                      </m:r>
                      <m:r>
                        <a:rPr lang="en-US" altLang="zh-TW" sz="22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491" y="2708920"/>
                <a:ext cx="4768100" cy="87049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6" descr="004255-3d-glossy-blue-orb-icon-arrows-arrow-styled-left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254" y="1496375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94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4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C.C. Value &amp; Equity Value </a:t>
            </a:r>
            <a:r>
              <a:rPr lang="zh-TW" altLang="en-US" sz="24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存在唯一解定理</a:t>
            </a:r>
            <a:endParaRPr lang="en-US" altLang="zh-TW" sz="24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直排文字版面配置區 2"/>
              <p:cNvSpPr txBox="1">
                <a:spLocks/>
              </p:cNvSpPr>
              <p:nvPr/>
            </p:nvSpPr>
            <p:spPr>
              <a:xfrm>
                <a:off x="220884" y="3837558"/>
                <a:ext cx="8713986" cy="290381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𝑻𝒉𝒆𝒐𝒓𝒆𝒎</m:t>
                      </m:r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𝟐</m:t>
                      </m:r>
                    </m:oMath>
                  </m:oMathPara>
                </a14:m>
                <a:endParaRPr lang="en-US" altLang="zh-TW" sz="2400" b="1" i="1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For any given trigger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,there exists a conversion ratio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and a unique equilibrium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satisfying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𝑛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400" i="1" smtClean="0">
                        <a:latin typeface="Cambria Math"/>
                        <a:ea typeface="Cambria Math"/>
                      </a:rPr>
                      <m:t>Λ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84" y="3837558"/>
                <a:ext cx="8713986" cy="2903810"/>
              </a:xfrm>
              <a:prstGeom prst="rect">
                <a:avLst/>
              </a:prstGeom>
              <a:blipFill rotWithShape="1">
                <a:blip r:embed="rId4"/>
                <a:stretch>
                  <a:fillRect l="-907" r="-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直排文字版面配置區 2"/>
              <p:cNvSpPr txBox="1">
                <a:spLocks/>
              </p:cNvSpPr>
              <p:nvPr/>
            </p:nvSpPr>
            <p:spPr>
              <a:xfrm>
                <a:off x="222075" y="908720"/>
                <a:ext cx="8742413" cy="266429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𝑻𝒉𝒆𝒐𝒓𝒆𝒎</m:t>
                      </m:r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𝟏</m:t>
                      </m:r>
                    </m:oMath>
                  </m:oMathPara>
                </a14:m>
                <a:endParaRPr lang="en-US" altLang="zh-TW" sz="2400" b="1" i="1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For any given trigger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and conversion ratio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, a necessary condition for the existence of a unique equilibrium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is  </a:t>
                </a: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zh-TW" altLang="en-US" sz="2400" dirty="0">
                    <a:solidFill>
                      <a:srgbClr val="0070C0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zh-TW" altLang="en-US" sz="2400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　　　　　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𝑛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400" i="1" smtClean="0">
                        <a:latin typeface="Cambria Math"/>
                        <a:ea typeface="Cambria Math"/>
                      </a:rPr>
                      <m:t>Λ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75" y="908720"/>
                <a:ext cx="8742413" cy="2664296"/>
              </a:xfrm>
              <a:prstGeom prst="rect">
                <a:avLst/>
              </a:prstGeom>
              <a:blipFill rotWithShape="1">
                <a:blip r:embed="rId5"/>
                <a:stretch>
                  <a:fillRect l="-9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18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4" y="116632"/>
                <a:ext cx="2088232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𝐿𝑒𝑚𝑚𝑎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2088232" cy="5040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直排文字版面配置區 2"/>
              <p:cNvSpPr txBox="1">
                <a:spLocks/>
              </p:cNvSpPr>
              <p:nvPr/>
            </p:nvSpPr>
            <p:spPr>
              <a:xfrm>
                <a:off x="236234" y="4251399"/>
                <a:ext cx="8742413" cy="244827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𝑳𝒆𝒎𝒎𝒂</m:t>
                      </m:r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𝟏</m:t>
                      </m:r>
                    </m:oMath>
                  </m:oMathPara>
                </a14:m>
                <a:endParaRPr lang="en-US" altLang="zh-TW" sz="2400" b="1" i="1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is the stock and CC prices in an equilibrium, then</a:t>
                </a:r>
                <a:b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b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 </a:t>
                </a:r>
                <a:r>
                  <a:rPr lang="zh-TW" altLang="en-US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， </a:t>
                </a: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func>
                      <m:funcPr>
                        <m:ctrlPr>
                          <a:rPr lang="en-US" altLang="zh-TW" sz="2600" b="0" i="1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600" b="0" i="0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𝜏</m:t>
                            </m:r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、</m:t>
                            </m:r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𝛿</m:t>
                            </m:r>
                          </m:e>
                        </m:d>
                      </m:e>
                    </m:func>
                  </m:oMath>
                </a14:m>
                <a:endParaRPr lang="en-US" altLang="zh-TW" sz="2600" b="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600" dirty="0" smtClean="0"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</a:rPr>
                              <m:t>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TW" altLang="en-US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 ， </a:t>
                </a: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zh-TW" altLang="en-US" sz="26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6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r>
                      <a:rPr lang="zh-TW" altLang="en-US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𝛿</m:t>
                    </m:r>
                  </m:oMath>
                </a14:m>
                <a:endParaRPr lang="en-US" altLang="zh-TW" sz="26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34" y="4251399"/>
                <a:ext cx="8742413" cy="2448272"/>
              </a:xfrm>
              <a:prstGeom prst="rect">
                <a:avLst/>
              </a:prstGeom>
              <a:blipFill rotWithShape="1">
                <a:blip r:embed="rId6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236234" y="836712"/>
                <a:ext cx="8599985" cy="3437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TW" altLang="en-US" sz="2200" dirty="0" smtClean="0">
                    <a:ea typeface="標楷體" pitchFamily="65" charset="-120"/>
                  </a:rPr>
                  <a:t>在沒有</a:t>
                </a:r>
                <a:r>
                  <a:rPr lang="en-US" altLang="zh-TW" sz="2200" dirty="0" smtClean="0">
                    <a:ea typeface="標楷體" pitchFamily="65" charset="-120"/>
                  </a:rPr>
                  <a:t>CC</a:t>
                </a:r>
                <a:r>
                  <a:rPr lang="zh-TW" altLang="en-US" sz="2200" dirty="0" smtClean="0">
                    <a:ea typeface="標楷體" pitchFamily="65" charset="-120"/>
                  </a:rPr>
                  <a:t>的情況下且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/>
                        <a:ea typeface="Cambria Math"/>
                      </a:rPr>
                      <m:t>min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⁡{</m:t>
                    </m:r>
                    <m:r>
                      <a:rPr lang="zh-TW" altLang="en-US" sz="22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r>
                  <a:rPr lang="en-US" altLang="zh-TW" sz="2200" dirty="0" smtClean="0">
                    <a:ea typeface="標楷體" pitchFamily="65" charset="-120"/>
                  </a:rPr>
                  <a:t/>
                </a:r>
                <a:br>
                  <a:rPr lang="en-US" altLang="zh-TW" sz="2200" dirty="0" smtClean="0">
                    <a:ea typeface="標楷體" pitchFamily="65" charset="-12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/>
                        <a:ea typeface="標楷體" pitchFamily="65" charset="-120"/>
                      </a:rPr>
                      <m:t>Equity</m:t>
                    </m:r>
                    <m:r>
                      <a:rPr lang="en-US" altLang="zh-TW" sz="2200" b="0" i="0" smtClean="0">
                        <a:latin typeface="Cambria Math"/>
                        <a:ea typeface="標楷體" pitchFamily="65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/>
                        <a:ea typeface="標楷體" pitchFamily="65" charset="-120"/>
                      </a:rPr>
                      <m:t>Value</m:t>
                    </m:r>
                    <m:r>
                      <a:rPr lang="en-US" altLang="zh-TW" sz="2200" b="0" i="0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2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200" i="0">
                            <a:latin typeface="Cambria Math"/>
                            <a:ea typeface="標楷體" pitchFamily="65" charset="-12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200" i="0">
                            <a:latin typeface="Cambria Math"/>
                            <a:ea typeface="標楷體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sz="2200" b="0" i="0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2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d>
                      <m:dPr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200" i="1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200" kern="10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B</m:t>
                            </m:r>
                          </m:e>
                        </m:acc>
                      </m:e>
                    </m:d>
                    <m:r>
                      <m:rPr>
                        <m:sty m:val="p"/>
                      </m:rPr>
                      <a:rPr lang="en-US" altLang="zh-TW" sz="22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2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2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/>
                          </a:rPr>
                          <m:t>1</m:t>
                        </m:r>
                      </m:e>
                      <m:sub>
                        <m:r>
                          <a:rPr lang="zh-TW" altLang="en-US" sz="2200" i="1" dirty="0">
                            <a:latin typeface="Cambria Math"/>
                          </a:rPr>
                          <m:t>𝛿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&gt;</m:t>
                        </m:r>
                        <m:r>
                          <a:rPr lang="en-US" altLang="zh-TW" sz="2200" i="1" dirty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200" i="1" dirty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/>
                          </a:rPr>
                          <m:t>𝐽</m:t>
                        </m:r>
                      </m:e>
                      <m:sub>
                        <m:r>
                          <a:rPr lang="en-US" altLang="zh-TW" sz="2200" i="1" dirty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/>
                      </a:rPr>
                      <m:t>]</m:t>
                    </m:r>
                  </m:oMath>
                </a14:m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200">
                            <a:latin typeface="Cambria Math"/>
                            <a:ea typeface="標楷體" pitchFamily="65" charset="-12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200">
                            <a:latin typeface="Cambria Math"/>
                            <a:ea typeface="標楷體" pitchFamily="65" charset="-120"/>
                          </a:rPr>
                          <m:t>t</m:t>
                        </m:r>
                      </m:sub>
                    </m:sSub>
                    <m:r>
                      <a:rPr lang="zh-TW" altLang="en-US" sz="2200" i="1">
                        <a:latin typeface="Cambria Math"/>
                        <a:ea typeface="標楷體" pitchFamily="65" charset="-120"/>
                      </a:rPr>
                      <m:t>、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latin typeface="Cambria Math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b>
                        <m:r>
                          <a:rPr lang="en-US" altLang="zh-TW" sz="2200" i="1" dirty="0">
                            <a:latin typeface="Cambria Math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zh-TW" altLang="en-US" sz="2200" i="1" dirty="0">
                        <a:latin typeface="Cambria Math"/>
                        <a:cs typeface="Arial" panose="020B0604020202020204" pitchFamily="34" charset="0"/>
                      </a:rPr>
                      <m:t>、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zh-TW" altLang="en-US" sz="2200" i="1" dirty="0">
                            <a:latin typeface="Cambria Math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zh-TW" altLang="en-US" sz="2200" i="1" dirty="0">
                            <a:latin typeface="Cambria Math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來表示的轉換時間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en-US" altLang="zh-TW" sz="2200" i="1">
                          <a:latin typeface="Cambria Math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>
                          <a:latin typeface="Cambria Math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m:t>inf</m:t>
                      </m:r>
                      <m:r>
                        <a:rPr lang="en-US" altLang="zh-TW" sz="2200" i="1">
                          <a:latin typeface="Cambria Math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m:t>⁡{</m:t>
                      </m:r>
                      <m:r>
                        <a:rPr lang="en-US" altLang="zh-TW" sz="2200" i="1">
                          <a:latin typeface="Cambria Math"/>
                          <a:ea typeface="標楷體" pitchFamily="65" charset="-120"/>
                        </a:rPr>
                        <m:t>𝑡</m:t>
                      </m:r>
                      <m:r>
                        <a:rPr lang="en-US" altLang="zh-TW" sz="2200" i="1">
                          <a:latin typeface="Cambria Math"/>
                          <a:ea typeface="Cambria Math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l-GR" altLang="zh-TW" sz="2200" i="1">
                          <a:latin typeface="Cambria Math"/>
                          <a:ea typeface="Cambria Math"/>
                        </a:rPr>
                        <m:t>Λ</m:t>
                      </m:r>
                      <m:r>
                        <a:rPr lang="en-US" altLang="zh-TW" sz="2200" i="1">
                          <a:latin typeface="Cambria Math"/>
                          <a:ea typeface="Cambria Math"/>
                        </a:rPr>
                        <m:t> ; </m:t>
                      </m:r>
                      <m:f>
                        <m:fPr>
                          <m:ctrlP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</m:ctrlPr>
                        </m:fPr>
                        <m:num>
                          <m: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</m:num>
                        <m:den>
                          <m: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2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200" i="1">
                                  <a:latin typeface="Cambria Math"/>
                                  <a:ea typeface="標楷體" pitchFamily="65" charset="-120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m:t>}</m:t>
                      </m:r>
                    </m:oMath>
                  </m:oMathPara>
                </a14:m>
                <a:endParaRPr lang="zh-TW" altLang="en-US" sz="2200" dirty="0"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34" y="836712"/>
                <a:ext cx="8599985" cy="3437801"/>
              </a:xfrm>
              <a:prstGeom prst="rect">
                <a:avLst/>
              </a:prstGeom>
              <a:blipFill rotWithShape="1">
                <a:blip r:embed="rId7"/>
                <a:stretch>
                  <a:fillRect l="-850" t="-1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3851920" y="1700808"/>
                <a:ext cx="4768100" cy="870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2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200" i="1" dirty="0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en-US" altLang="zh-TW" sz="2200" b="0" i="1" dirty="0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b="0" i="1" dirty="0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a:rPr lang="en-US" altLang="zh-TW" sz="2200" b="0" i="1" kern="100" smtClean="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TW" altLang="en-US" sz="22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min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⁡{</m:t>
                          </m:r>
                          <m:r>
                            <a:rPr lang="zh-TW" altLang="en-US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𝛿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}</m:t>
                          </m:r>
                        </m:sup>
                        <m:e>
                          <m:r>
                            <a:rPr lang="en-US" altLang="zh-TW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TW" sz="2200" i="1" kern="100">
                                      <a:latin typeface="Cambria Math"/>
                                      <a:ea typeface="標楷體" pitchFamily="65" charset="-120"/>
                                      <a:cs typeface="Arial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200" i="1" kern="100"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̅"/>
                          <m:ctrlPr>
                            <a:rPr lang="zh-TW" altLang="en-US" sz="22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20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B</m:t>
                          </m:r>
                        </m:e>
                      </m:acc>
                      <m:r>
                        <a:rPr lang="en-US" altLang="zh-TW" sz="22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  <m:r>
                        <a:rPr lang="zh-TW" altLang="en-US" sz="22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200" dirty="0">
                          <a:latin typeface="Cambria Math"/>
                        </a:rPr>
                        <m:t>P</m:t>
                      </m:r>
                      <m:d>
                        <m:dPr>
                          <m:ctrlPr>
                            <a:rPr lang="en-US" altLang="zh-TW" sz="22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200" b="0" i="1" dirty="0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200" i="1" dirty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zh-TW" altLang="en-US" sz="2200" i="1" dirty="0">
                          <a:latin typeface="Cambria Math"/>
                        </a:rPr>
                        <m:t> </m:t>
                      </m:r>
                      <m:r>
                        <a:rPr lang="en-US" altLang="zh-TW" sz="2200" i="1" dirty="0">
                          <a:latin typeface="Cambria Math"/>
                        </a:rPr>
                        <m:t>𝑑𝑠</m:t>
                      </m:r>
                      <m:r>
                        <a:rPr lang="en-US" altLang="zh-TW" sz="22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700808"/>
                <a:ext cx="4768100" cy="8704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9" descr="004252-3d-glossy-blue-orb-icon-arrows-arrow-solid-right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12976"/>
            <a:ext cx="576064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標題 1"/>
              <p:cNvSpPr txBox="1">
                <a:spLocks/>
              </p:cNvSpPr>
              <p:nvPr/>
            </p:nvSpPr>
            <p:spPr>
              <a:xfrm>
                <a:off x="6024018" y="5157192"/>
                <a:ext cx="2796454" cy="136815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𝑤h𝑒𝑛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𝑡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zh-TW" altLang="en-US" sz="26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𝜏</m:t>
                      </m:r>
                    </m:oMath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sz="2600" kern="1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sz="2600" b="0" i="1" smtClean="0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zh-TW" altLang="zh-TW" sz="26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018" y="5157192"/>
                <a:ext cx="2796454" cy="13681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2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5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79513" y="1128936"/>
            <a:ext cx="8816850" cy="2228056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36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79728" y="746064"/>
            <a:ext cx="8808267" cy="34679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en-US" altLang="zh-TW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Financial Crisis of 2007~2009</a:t>
            </a:r>
            <a:endParaRPr lang="zh-TW" altLang="en-US" sz="2400" b="1" u="sng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標題 3"/>
          <p:cNvSpPr txBox="1">
            <a:spLocks/>
          </p:cNvSpPr>
          <p:nvPr/>
        </p:nvSpPr>
        <p:spPr>
          <a:xfrm>
            <a:off x="179512" y="116632"/>
            <a:ext cx="7848872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>
                <a:latin typeface="Arial" pitchFamily="34" charset="0"/>
                <a:cs typeface="Arial" pitchFamily="34" charset="0"/>
              </a:rPr>
              <a:t>Contingent Capital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(C.C.)</a:t>
            </a:r>
            <a:r>
              <a:rPr lang="zh-TW" altLang="en-US" dirty="0" smtClean="0">
                <a:latin typeface="Arial" pitchFamily="34" charset="0"/>
                <a:cs typeface="Arial" pitchFamily="34" charset="0"/>
              </a:rPr>
              <a:t>發展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背景</a:t>
            </a:r>
            <a:endParaRPr lang="en-US" altLang="zh-TW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3528" y="1768624"/>
            <a:ext cx="3024336" cy="652264"/>
          </a:xfrm>
          <a:prstGeom prst="rect">
            <a:avLst/>
          </a:prstGeom>
          <a:noFill/>
          <a:ln w="9525" algn="ctr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Bear 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Stearns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AIG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3528" y="1239768"/>
            <a:ext cx="3024336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大型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F.I.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瀕臨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破產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92080" y="1239768"/>
            <a:ext cx="3585112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產生問題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3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3528" y="2546966"/>
            <a:ext cx="3024336" cy="652264"/>
          </a:xfrm>
          <a:prstGeom prst="rect">
            <a:avLst/>
          </a:prstGeom>
          <a:noFill/>
          <a:ln w="9525" algn="ctr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Lehman 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Brothers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4103948" y="1700808"/>
            <a:ext cx="468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救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4013938" y="2524834"/>
            <a:ext cx="702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000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/>
              <a:t>不救</a:t>
            </a:r>
            <a:endParaRPr lang="en-US" altLang="zh-TW" dirty="0"/>
          </a:p>
        </p:txBody>
      </p:sp>
      <p:sp>
        <p:nvSpPr>
          <p:cNvPr id="80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84848" y="1239768"/>
            <a:ext cx="1663216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政府措施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84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92080" y="1772816"/>
            <a:ext cx="3585112" cy="652264"/>
          </a:xfrm>
          <a:prstGeom prst="rect">
            <a:avLst/>
          </a:prstGeom>
          <a:noFill/>
          <a:ln w="9525" algn="ctr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Too big to fail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用納稅人的錢救銀行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3093" name="直線單箭頭接點 3092"/>
          <p:cNvCxnSpPr>
            <a:stCxn id="46" idx="3"/>
            <a:endCxn id="84" idx="1"/>
          </p:cNvCxnSpPr>
          <p:nvPr/>
        </p:nvCxnSpPr>
        <p:spPr>
          <a:xfrm>
            <a:off x="3347864" y="2094756"/>
            <a:ext cx="1944216" cy="4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295596" y="2546965"/>
            <a:ext cx="3581596" cy="652264"/>
          </a:xfrm>
          <a:prstGeom prst="rect">
            <a:avLst/>
          </a:prstGeom>
          <a:noFill/>
          <a:ln w="9525" algn="ctr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銀行倒閉，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Systemic Risk</a:t>
            </a:r>
          </a:p>
          <a:p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　  → 導致經濟衰退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3095" name="直線單箭頭接點 3094"/>
          <p:cNvCxnSpPr>
            <a:stCxn id="53" idx="3"/>
            <a:endCxn id="90" idx="1"/>
          </p:cNvCxnSpPr>
          <p:nvPr/>
        </p:nvCxnSpPr>
        <p:spPr>
          <a:xfrm flipV="1">
            <a:off x="3347864" y="2873097"/>
            <a:ext cx="194773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8" name="Rectangle 118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95048" y="3717033"/>
            <a:ext cx="8816850" cy="1296144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99" name="Rectangle 4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95263" y="3356992"/>
            <a:ext cx="8808267" cy="34679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監管機制</a:t>
            </a:r>
            <a:endParaRPr lang="zh-TW" altLang="en-US" sz="2400" b="1" u="sng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323528" y="3573016"/>
            <a:ext cx="88204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TW" sz="2000" dirty="0" err="1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BaselⅡ</a:t>
            </a:r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：</a:t>
            </a: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自有資本的品質不夠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好，要求</a:t>
            </a: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自有資本的數量 </a:t>
            </a:r>
            <a:r>
              <a:rPr lang="en-US" altLang="zh-TW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(8%)</a:t>
            </a: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不夠高</a:t>
            </a:r>
            <a:endParaRPr lang="en-US" altLang="zh-TW" sz="20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TW" sz="2000" dirty="0" err="1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BaselⅢ</a:t>
            </a:r>
            <a:r>
              <a:rPr lang="zh-TW" altLang="en-US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：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銀行</a:t>
            </a: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股東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需投入</a:t>
            </a:r>
            <a:r>
              <a:rPr lang="zh-TW" altLang="en-US" sz="2000" u="sng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足夠多的自有資本</a:t>
            </a: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來承擔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損失</a:t>
            </a:r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　　　　　資產風險越高 → 需提列越多的自有資本 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en-US" altLang="zh-TW" sz="2000" u="sng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Risk-based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</a:p>
          <a:p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01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1520" y="5785380"/>
            <a:ext cx="1339416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解決方案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6" name="Rectangle 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23728" y="5569356"/>
            <a:ext cx="2383042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專門銀行清償機構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7" name="Rectangle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123728" y="6021288"/>
            <a:ext cx="2383042" cy="379924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en-US" altLang="zh-TW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Contingent Capital</a:t>
            </a:r>
            <a:endParaRPr lang="en-US" altLang="zh-TW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3112" name="肘形接點 3111"/>
          <p:cNvCxnSpPr>
            <a:stCxn id="101" idx="3"/>
            <a:endCxn id="106" idx="1"/>
          </p:cNvCxnSpPr>
          <p:nvPr/>
        </p:nvCxnSpPr>
        <p:spPr>
          <a:xfrm flipV="1">
            <a:off x="1590936" y="5759318"/>
            <a:ext cx="532792" cy="2160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4" name="肘形接點 3113"/>
          <p:cNvCxnSpPr>
            <a:stCxn id="101" idx="3"/>
            <a:endCxn id="107" idx="1"/>
          </p:cNvCxnSpPr>
          <p:nvPr/>
        </p:nvCxnSpPr>
        <p:spPr>
          <a:xfrm>
            <a:off x="1590936" y="5975342"/>
            <a:ext cx="532792" cy="23590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8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186680" y="5471286"/>
            <a:ext cx="8816850" cy="1342090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121" name="Rectangle 41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179512" y="5085184"/>
            <a:ext cx="8808267" cy="34679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解決方案</a:t>
            </a:r>
            <a:endParaRPr lang="zh-TW" altLang="en-US" sz="2400" b="1" u="sng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22" name="文字方塊 121"/>
          <p:cNvSpPr txBox="1"/>
          <p:nvPr/>
        </p:nvSpPr>
        <p:spPr>
          <a:xfrm>
            <a:off x="4572000" y="5869721"/>
            <a:ext cx="4861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用於補充銀行資本的工具</a:t>
            </a:r>
            <a:endParaRPr lang="en-US" altLang="zh-TW" sz="20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能自行探測銀行狀況，來吸收損失</a:t>
            </a:r>
            <a:r>
              <a:rPr lang="en-US" altLang="zh-TW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/>
            </a:r>
            <a:br>
              <a:rPr lang="en-US" altLang="zh-TW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</a:br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資本自動重組機制。</a:t>
            </a:r>
            <a:endParaRPr lang="en-US" altLang="zh-TW" sz="2000" dirty="0" smtClean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85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547895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𝐿𝑒𝑚𝑚𝑎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</m:t>
                      </m:r>
                      <m:r>
                        <a:rPr lang="en-US" altLang="zh-TW" sz="3200" b="0" i="0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(1)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547895" cy="5040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236234" y="836712"/>
                <a:ext cx="859998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200" b="0" dirty="0" smtClean="0"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/>
                        <a:ea typeface="標楷體" pitchFamily="65" charset="-120"/>
                      </a:rPr>
                      <m:t>𝑆𝑢𝑝𝑝𝑜𝑠𝑒</m:t>
                    </m:r>
                    <m:r>
                      <a:rPr lang="en-US" altLang="zh-TW" sz="2200" b="0" i="1" smtClean="0">
                        <a:latin typeface="Cambria Math"/>
                        <a:ea typeface="標楷體" pitchFamily="65" charset="-120"/>
                      </a:rPr>
                      <m:t> </m:t>
                    </m:r>
                    <m:r>
                      <a:rPr lang="en-US" altLang="zh-TW" sz="2200" b="0" i="1" smtClean="0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sz="2200" b="0" i="0" smtClean="0">
                        <a:latin typeface="Cambria Math"/>
                        <a:ea typeface="Cambria Math"/>
                      </a:rPr>
                      <m:t>min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⁡{</m:t>
                    </m:r>
                    <m:r>
                      <a:rPr lang="zh-TW" altLang="en-US" sz="22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r>
                  <a:rPr lang="en-US" altLang="zh-TW" sz="2200" dirty="0" smtClean="0">
                    <a:ea typeface="標楷體" pitchFamily="65" charset="-120"/>
                  </a:rPr>
                  <a:t/>
                </a:r>
                <a:br>
                  <a:rPr lang="en-US" altLang="zh-TW" sz="2200" dirty="0" smtClean="0">
                    <a:ea typeface="標楷體" pitchFamily="65" charset="-120"/>
                  </a:rPr>
                </a:br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34" y="836712"/>
                <a:ext cx="8599985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268" y="1245467"/>
            <a:ext cx="7722604" cy="81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310" y="2001506"/>
            <a:ext cx="7031178" cy="61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9" descr="004252-3d-glossy-blue-orb-icon-arrows-arrow-solid-right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340768"/>
            <a:ext cx="576064" cy="57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89745"/>
            <a:ext cx="8800723" cy="360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1187624" y="5769328"/>
                <a:ext cx="612000" cy="6120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00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zh-TW" altLang="en-US" sz="3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zh-TW" altLang="en-US" sz="3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769328"/>
                <a:ext cx="612000" cy="6120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1187624" y="4437112"/>
                <a:ext cx="612000" cy="6120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3000" i="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3000" i="0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zh-TW" altLang="en-US" sz="3000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437112"/>
                <a:ext cx="612000" cy="6120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1187624" y="3645024"/>
                <a:ext cx="612000" cy="61200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altLang="zh-TW" sz="3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3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30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45024"/>
                <a:ext cx="612000" cy="61200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26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𝐿𝑒𝑚𝑚𝑎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 (2)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9" y="4300303"/>
            <a:ext cx="8646483" cy="243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92696"/>
            <a:ext cx="8800723" cy="360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1979712" y="764704"/>
            <a:ext cx="4248472" cy="4860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2051720" y="2870938"/>
            <a:ext cx="4248472" cy="4860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2051720" y="4365104"/>
            <a:ext cx="4248472" cy="4860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473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𝐿𝑒𝑚𝑚𝑎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 (3)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81935"/>
            <a:ext cx="8646483" cy="243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9" y="3284984"/>
            <a:ext cx="8615933" cy="73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83" y="4365104"/>
            <a:ext cx="7737500" cy="211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179511" y="3284983"/>
            <a:ext cx="8816851" cy="7325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059832" y="1412776"/>
            <a:ext cx="4176464" cy="864096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34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𝐿𝑒𝑚𝑚𝑎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(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4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176465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37272"/>
            <a:ext cx="7737500" cy="211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0" y="2780928"/>
            <a:ext cx="9144000" cy="133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直排文字版面配置區 2"/>
              <p:cNvSpPr txBox="1">
                <a:spLocks/>
              </p:cNvSpPr>
              <p:nvPr/>
            </p:nvSpPr>
            <p:spPr>
              <a:xfrm>
                <a:off x="236234" y="4251399"/>
                <a:ext cx="8742413" cy="244827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𝑳𝒆𝒎𝒎𝒂</m:t>
                      </m:r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𝟏</m:t>
                      </m:r>
                    </m:oMath>
                  </m:oMathPara>
                </a14:m>
                <a:endParaRPr lang="en-US" altLang="zh-TW" sz="2400" b="1" i="1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is the stock and CC prices in an equilibrium, then</a:t>
                </a:r>
                <a:b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b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 </a:t>
                </a:r>
                <a:r>
                  <a:rPr lang="zh-TW" altLang="en-US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， </a:t>
                </a: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func>
                      <m:funcPr>
                        <m:ctrlPr>
                          <a:rPr lang="en-US" altLang="zh-TW" sz="2600" b="0" i="1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600" b="0" i="0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𝜏</m:t>
                            </m:r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、</m:t>
                            </m:r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𝛿</m:t>
                            </m:r>
                          </m:e>
                        </m:d>
                      </m:e>
                    </m:func>
                  </m:oMath>
                </a14:m>
                <a:endParaRPr lang="en-US" altLang="zh-TW" sz="2600" b="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600" dirty="0" smtClean="0"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600" i="1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600" b="0" i="1" smtClean="0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600" b="0" i="1" smtClean="0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600" b="0" i="1" smtClean="0">
                                <a:latin typeface="Cambria Math"/>
                                <a:ea typeface="標楷體" pitchFamily="65" charset="-120"/>
                              </a:rPr>
                              <m:t>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TW" altLang="en-US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 ， </a:t>
                </a:r>
                <a:r>
                  <a:rPr lang="en-US" altLang="zh-TW" sz="26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zh-TW" altLang="en-US" sz="26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6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r>
                      <a:rPr lang="zh-TW" altLang="en-US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𝛿</m:t>
                    </m:r>
                  </m:oMath>
                </a14:m>
                <a:endParaRPr lang="en-US" altLang="zh-TW" sz="26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34" y="4251399"/>
                <a:ext cx="8742413" cy="2448272"/>
              </a:xfrm>
              <a:prstGeom prst="rect">
                <a:avLst/>
              </a:prstGeom>
              <a:blipFill rotWithShape="1">
                <a:blip r:embed="rId7"/>
                <a:stretch>
                  <a:fillRect l="-9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6024018" y="5157192"/>
                <a:ext cx="2796454" cy="136815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𝑤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h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𝑒𝑛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𝑡</m:t>
                      </m:r>
                      <m:r>
                        <a:rPr lang="en-US" altLang="zh-TW" sz="26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zh-TW" altLang="en-US" sz="26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𝜏</m:t>
                      </m:r>
                    </m:oMath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sz="2600" kern="1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sz="2600" b="0" i="1" smtClean="0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6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zh-TW" altLang="zh-TW" sz="26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018" y="5157192"/>
                <a:ext cx="2796454" cy="13681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73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𝑇h𝑒𝑜𝑟𝑒𝑚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 (1)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直排文字版面配置區 2"/>
              <p:cNvSpPr txBox="1">
                <a:spLocks/>
              </p:cNvSpPr>
              <p:nvPr/>
            </p:nvSpPr>
            <p:spPr>
              <a:xfrm>
                <a:off x="165020" y="1484784"/>
                <a:ext cx="8742413" cy="122413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/>
                        <a:ea typeface="標楷體" pitchFamily="65" charset="-120"/>
                      </a:rPr>
                      <m:t>𝑳𝒆𝒎𝒎𝒂</m:t>
                    </m:r>
                    <m:r>
                      <a:rPr lang="en-US" altLang="zh-TW" sz="2000" b="1" i="1" smtClean="0">
                        <a:latin typeface="Cambria Math"/>
                        <a:ea typeface="標楷體" pitchFamily="65" charset="-120"/>
                      </a:rPr>
                      <m:t>𝟏</m:t>
                    </m:r>
                  </m:oMath>
                </a14:m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b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 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，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func>
                      <m:funcPr>
                        <m:ctrlP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𝜏</m:t>
                            </m:r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、</m:t>
                            </m:r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𝛿</m:t>
                            </m:r>
                          </m:e>
                        </m:d>
                      </m:e>
                    </m:func>
                  </m:oMath>
                </a14:m>
                <a:endParaRPr lang="en-US" altLang="zh-TW" sz="2000" b="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 smtClean="0"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</a:rPr>
                              <m:t>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TW" altLang="en-US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 ，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r>
                      <a:rPr lang="zh-TW" altLang="en-US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𝛿</m:t>
                    </m:r>
                  </m:oMath>
                </a14:m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20" y="1484784"/>
                <a:ext cx="8742413" cy="1224136"/>
              </a:xfrm>
              <a:prstGeom prst="rect">
                <a:avLst/>
              </a:prstGeom>
              <a:blipFill rotWithShape="1">
                <a:blip r:embed="rId5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6644209" y="1581944"/>
                <a:ext cx="2176263" cy="98296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𝑤h𝑒𝑛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𝑡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zh-TW" altLang="en-US" sz="20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𝜏</m:t>
                      </m:r>
                    </m:oMath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sz="2000" kern="1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000" i="1">
                                  <a:latin typeface="Cambria Math"/>
                                  <a:ea typeface="標楷體" pitchFamily="65" charset="-12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zh-TW" altLang="zh-TW" sz="20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209" y="1581944"/>
                <a:ext cx="2176263" cy="982960"/>
              </a:xfrm>
              <a:prstGeom prst="rect">
                <a:avLst/>
              </a:prstGeom>
              <a:blipFill rotWithShape="1">
                <a:blip r:embed="rId6"/>
                <a:stretch>
                  <a:fillRect b="-12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26402" y="2780928"/>
                <a:ext cx="9154110" cy="3878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zh-TW" altLang="en-US" sz="2400" dirty="0" smtClean="0"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zh-TW" altLang="en-US" sz="2400" b="1" dirty="0" smtClean="0">
                    <a:ea typeface="標楷體" pitchFamily="65" charset="-120"/>
                    <a:cs typeface="Arial" panose="020B0604020202020204" pitchFamily="34" charset="0"/>
                  </a:rPr>
                  <a:t>以</a:t>
                </a:r>
                <a14:m>
                  <m:oMath xmlns:m="http://schemas.openxmlformats.org/officeDocument/2006/math">
                    <m:r>
                      <a:rPr lang="zh-TW" altLang="en-US" sz="2400" b="1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𝝉</m:t>
                    </m:r>
                    <m:r>
                      <m:rPr>
                        <m:nor/>
                      </m:rPr>
                      <a:rPr lang="zh-TW" altLang="en-US" sz="2400" b="1" i="0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的觀點來看</m:t>
                    </m:r>
                    <m:r>
                      <a:rPr lang="zh-TW" altLang="en-US" sz="24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，</m:t>
                    </m:r>
                    <m:r>
                      <a:rPr lang="zh-TW" altLang="en-US" sz="2400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假設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 </m:t>
                    </m:r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en-US" altLang="zh-TW" sz="2000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func>
                      <m:func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zh-TW" altLang="en-US" sz="2000" i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δ</m:t>
                            </m:r>
                            <m:r>
                              <a:rPr lang="zh-TW" altLang="en-US" sz="2000" b="0" i="0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、</m:t>
                            </m:r>
                            <m:r>
                              <m:rPr>
                                <m:sty m:val="p"/>
                              </m:rPr>
                              <a:rPr lang="en-US" altLang="zh-TW" sz="2000" b="0" i="0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</m:d>
                      </m:e>
                    </m:func>
                    <m:r>
                      <a:rPr lang="zh-TW" altLang="en-US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，當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=</m:t>
                    </m:r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 </m:t>
                    </m:r>
                    <m:r>
                      <a:rPr lang="zh-TW" altLang="en-US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時</m:t>
                    </m:r>
                  </m:oMath>
                </a14:m>
                <a:r>
                  <a:rPr lang="en-US" altLang="zh-TW" sz="2400" i="1" dirty="0" smtClean="0">
                    <a:latin typeface="Cambria Math"/>
                    <a:ea typeface="標楷體" pitchFamily="65" charset="-120"/>
                    <a:cs typeface="Arial" panose="020B0604020202020204" pitchFamily="34" charset="0"/>
                  </a:rPr>
                  <a:t/>
                </a:r>
                <a:br>
                  <a:rPr lang="en-US" altLang="zh-TW" sz="2400" i="1" dirty="0" smtClean="0">
                    <a:latin typeface="Cambria Math"/>
                    <a:ea typeface="標楷體" pitchFamily="65" charset="-12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f>
                        <m:f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  <m:r>
                        <a:rPr lang="zh-TW" altLang="en-US" sz="2600" b="0" i="1" smtClean="0">
                          <a:latin typeface="Cambria Math"/>
                          <a:ea typeface="標楷體" pitchFamily="65" charset="-120"/>
                        </a:rPr>
                        <m:t>　</m:t>
                      </m:r>
                      <m:r>
                        <a:rPr lang="en-US" altLang="zh-TW" sz="2600" b="0" i="1" smtClean="0">
                          <a:latin typeface="Cambria Math"/>
                          <a:ea typeface="標楷體" pitchFamily="65" charset="-120"/>
                        </a:rPr>
                        <m:t>&amp;</m:t>
                      </m:r>
                      <m:r>
                        <a:rPr lang="zh-TW" altLang="en-US" sz="2600" b="0" i="1" smtClean="0">
                          <a:latin typeface="Cambria Math"/>
                          <a:ea typeface="標楷體" pitchFamily="65" charset="-120"/>
                        </a:rPr>
                        <m:t>　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zh-TW" altLang="en-US" sz="260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≤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zh-TW" altLang="en-US" sz="26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zh-TW" altLang="en-US" sz="2600" b="0" i="1" smtClean="0">
                          <a:latin typeface="Cambria Math"/>
                          <a:ea typeface="Cambria Math"/>
                        </a:rPr>
                        <m:t>𝑛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600" i="1">
                                  <a:latin typeface="Cambria Math"/>
                                  <a:ea typeface="標楷體" pitchFamily="65" charset="-12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  <m:r>
                        <a:rPr lang="zh-TW" altLang="en-US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≤</m:t>
                      </m:r>
                      <m:sSub>
                        <m:sSubPr>
                          <m:ctrlP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600" i="1"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zh-TW" altLang="en-US" sz="2600" i="1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600" i="1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zh-TW" altLang="en-US" sz="2600" b="0" i="1" smtClean="0">
                          <a:latin typeface="Cambria Math"/>
                          <a:ea typeface="Cambria Math"/>
                        </a:rPr>
                        <m:t>　</m:t>
                      </m:r>
                      <m:r>
                        <a:rPr lang="en-US" altLang="zh-TW" sz="2600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zh-TW" altLang="en-US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zh-TW" altLang="en-US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𝜏</m:t>
                      </m:r>
                    </m:oMath>
                  </m:oMathPara>
                </a14:m>
                <a:endParaRPr lang="en-US" altLang="zh-TW" sz="2600" dirty="0" smtClean="0"/>
              </a:p>
              <a:p>
                <a:r>
                  <a:rPr lang="zh-TW" altLang="en-US" sz="2400" dirty="0" smtClean="0"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zh-TW" altLang="en-US" sz="2400" b="1" dirty="0" smtClean="0">
                    <a:ea typeface="標楷體" pitchFamily="65" charset="-120"/>
                    <a:cs typeface="Arial" panose="020B0604020202020204" pitchFamily="34" charset="0"/>
                  </a:rPr>
                  <a:t>以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𝒗</m:t>
                    </m:r>
                    <m:r>
                      <m:rPr>
                        <m:nor/>
                      </m:rPr>
                      <a:rPr lang="zh-TW" altLang="en-US" sz="2400" b="1" i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的觀點來看</m:t>
                    </m:r>
                  </m:oMath>
                </a14:m>
                <a:endParaRPr lang="en-US" altLang="zh-TW" sz="2400" b="1" dirty="0" smtClean="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/>
                                  <a:ea typeface="標楷體" pitchFamily="65" charset="-12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ea typeface="標楷體" pitchFamily="65" charset="-12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𝑛</m:t>
                          </m:r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/>
                                  <a:ea typeface="標楷體" pitchFamily="65" charset="-12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zh-TW" altLang="en-US" sz="24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≤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ea typeface="標楷體" pitchFamily="65" charset="-120"/>
                            </a:rPr>
                            <m:t>𝑣</m:t>
                          </m:r>
                        </m:sub>
                      </m:sSub>
                      <m:r>
                        <a:rPr lang="zh-TW" altLang="en-US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，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𝑐𝑜𝑛𝑣𝑒𝑟𝑠𝑖𝑜𝑛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𝑎𝑛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𝑒𝑞𝑢𝑖𝑙𝑖𝑏𝑟𝑖𝑢𝑚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𝑎𝑡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𝑡𝑖𝑚𝑒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altLang="zh-TW" sz="2400" b="0" dirty="0" smtClean="0">
                  <a:ea typeface="標楷體" pitchFamily="65" charset="-12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000" dirty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TW" sz="2000" b="0" i="0" dirty="0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f</m:t>
                      </m:r>
                      <m:r>
                        <a:rPr lang="zh-TW" altLang="en-US" sz="2000" b="0" i="1" dirty="0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　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𝑛𝑆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ea typeface="標楷體" pitchFamily="65" charset="-120"/>
                            </a:rPr>
                            <m:t>𝑣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/>
                              <a:ea typeface="標楷體" pitchFamily="65" charset="-120"/>
                            </a:rPr>
                            <m:t>𝑣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,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𝑡h𝑒𝑛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𝑛𝑜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𝑐𝑜𝑛𝑣𝑒𝑟𝑠𝑖𝑜𝑛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𝑖𝑠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𝑒𝑞𝑢𝑖𝑙𝑖𝑏𝑟𝑖𝑢𝑚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𝑎𝑡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𝑡𝑖𝑚𝑒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en-US" altLang="zh-TW" sz="24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.⟶⟵</m:t>
                      </m:r>
                    </m:oMath>
                  </m:oMathPara>
                </a14:m>
                <a:endParaRPr lang="en-US" altLang="zh-TW" sz="2400" b="0" dirty="0" smtClean="0">
                  <a:ea typeface="標楷體" pitchFamily="65" charset="-12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zh-TW" altLang="en-US" sz="2400" b="0" dirty="0" smtClean="0">
                    <a:ea typeface="Cambria Math"/>
                    <a:cs typeface="Arial" panose="020B0604020202020204" pitchFamily="34" charset="0"/>
                  </a:rPr>
                  <a:t>　　　　　　　　　　　　　　　　</a:t>
                </a:r>
                <a:r>
                  <a:rPr lang="zh-TW" altLang="en-US" sz="2600" b="0" dirty="0" smtClean="0">
                    <a:ea typeface="Cambria Math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en-US" altLang="zh-TW" sz="26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𝑛𝑆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𝑣</m:t>
                        </m:r>
                      </m:sub>
                    </m:sSub>
                    <m:r>
                      <a:rPr lang="zh-TW" altLang="en-US" sz="2600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sSub>
                      <m:sSubPr>
                        <m:ctrlP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600" i="1">
                            <a:latin typeface="Cambria Math"/>
                            <a:ea typeface="標楷體" pitchFamily="65" charset="-120"/>
                          </a:rPr>
                          <m:t>𝑣</m:t>
                        </m:r>
                      </m:sub>
                    </m:sSub>
                    <m:r>
                      <a:rPr lang="en-US" altLang="zh-TW" sz="26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⇒</m:t>
                    </m:r>
                    <m:r>
                      <a:rPr lang="zh-TW" altLang="en-US" sz="2600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600" i="1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6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endParaRPr lang="en-US" altLang="zh-TW" sz="2600" dirty="0" smtClean="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zh-TW" altLang="en-US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𝜏</m:t>
                      </m:r>
                      <m:r>
                        <a:rPr lang="en-US" altLang="zh-TW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𝑣</m:t>
                      </m:r>
                    </m:oMath>
                  </m:oMathPara>
                </a14:m>
                <a:endParaRPr lang="en-US" altLang="zh-TW" sz="2600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2" y="2780928"/>
                <a:ext cx="9154110" cy="3878754"/>
              </a:xfrm>
              <a:prstGeom prst="rect">
                <a:avLst/>
              </a:prstGeom>
              <a:blipFill rotWithShape="1">
                <a:blip r:embed="rId7"/>
                <a:stretch>
                  <a:fillRect t="-12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473567" y="764704"/>
                <a:ext cx="7986161" cy="632289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𝑣</m:t>
                    </m:r>
                    <m:r>
                      <a:rPr lang="en-US" altLang="zh-TW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inf</m:t>
                    </m:r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⁡{</m:t>
                    </m:r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Λ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 ; </m:t>
                    </m:r>
                    <m:f>
                      <m:f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</m:num>
                      <m:den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}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altLang="zh-TW" sz="240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altLang="zh-TW" sz="2400" b="0" i="1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𝑖𝑛𝑓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i="1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l-GR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Λ</m:t>
                            </m:r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；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𝑛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67" y="764704"/>
                <a:ext cx="7986161" cy="63228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7936619" y="3356992"/>
            <a:ext cx="1080120" cy="545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7712471" y="5528943"/>
            <a:ext cx="1080120" cy="545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95536" y="6074907"/>
            <a:ext cx="1080120" cy="545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09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𝑇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h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𝑒𝑜𝑟𝑒𝑚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1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(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2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直排文字版面配置區 2"/>
              <p:cNvSpPr txBox="1">
                <a:spLocks/>
              </p:cNvSpPr>
              <p:nvPr/>
            </p:nvSpPr>
            <p:spPr>
              <a:xfrm>
                <a:off x="165020" y="1484784"/>
                <a:ext cx="8742413" cy="122413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/>
                        <a:ea typeface="標楷體" pitchFamily="65" charset="-120"/>
                      </a:rPr>
                      <m:t>𝑳𝒆𝒎𝒎𝒂</m:t>
                    </m:r>
                    <m:r>
                      <a:rPr lang="en-US" altLang="zh-TW" sz="2000" b="1" i="1" smtClean="0">
                        <a:latin typeface="Cambria Math"/>
                        <a:ea typeface="標楷體" pitchFamily="65" charset="-120"/>
                      </a:rPr>
                      <m:t>𝟏</m:t>
                    </m:r>
                  </m:oMath>
                </a14:m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b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</a:b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 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，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func>
                      <m:funcPr>
                        <m:ctrlP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/>
                            <a:ea typeface="標楷體" pitchFamily="65" charset="-12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𝜏</m:t>
                            </m:r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、</m:t>
                            </m:r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anose="020B0604020202020204" pitchFamily="34" charset="0"/>
                              </a:rPr>
                              <m:t>𝛿</m:t>
                            </m:r>
                          </m:e>
                        </m:d>
                      </m:e>
                    </m:func>
                  </m:oMath>
                </a14:m>
                <a:endParaRPr lang="en-US" altLang="zh-TW" sz="2000" b="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 smtClean="0"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</a:rPr>
                              <m:t>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TW" altLang="en-US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 ，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&lt;</m:t>
                    </m:r>
                    <m:r>
                      <a:rPr lang="zh-TW" altLang="en-US" sz="2000" b="0" i="1" smtClean="0"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𝛿</m:t>
                    </m:r>
                  </m:oMath>
                </a14:m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20" y="1484784"/>
                <a:ext cx="8742413" cy="1224136"/>
              </a:xfrm>
              <a:prstGeom prst="rect">
                <a:avLst/>
              </a:prstGeom>
              <a:blipFill rotWithShape="1">
                <a:blip r:embed="rId5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6644209" y="1581944"/>
                <a:ext cx="2176263" cy="98296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 anchor="t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𝑤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h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𝑒𝑛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𝑡</m:t>
                      </m:r>
                      <m:r>
                        <a:rPr lang="en-US" altLang="zh-TW" sz="2000" b="0" i="1" kern="10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zh-TW" altLang="en-US" sz="2000" i="1" kern="1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𝜏</m:t>
                      </m:r>
                    </m:oMath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sz="2000" kern="1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/>
                                  <a:ea typeface="標楷體" pitchFamily="65" charset="-12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zh-TW" altLang="en-US" sz="2000" i="1">
                                  <a:latin typeface="Cambria Math"/>
                                  <a:ea typeface="標楷體" pitchFamily="65" charset="-12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/>
                              <a:ea typeface="標楷體" pitchFamily="65" charset="-120"/>
                            </a:rPr>
                            <m:t>𝑆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TW" sz="2000" i="1">
                          <a:latin typeface="Cambria Math"/>
                          <a:ea typeface="標楷體" pitchFamily="65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</a:rPr>
                            <m:t>𝑈</m:t>
                          </m:r>
                        </m:e>
                        <m:sub>
                          <m:r>
                            <a:rPr lang="zh-TW" altLang="en-US" sz="2000" i="1" kern="1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zh-TW" altLang="zh-TW" sz="2000" kern="1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209" y="1581944"/>
                <a:ext cx="2176263" cy="982960"/>
              </a:xfrm>
              <a:prstGeom prst="rect">
                <a:avLst/>
              </a:prstGeom>
              <a:blipFill rotWithShape="1">
                <a:blip r:embed="rId6"/>
                <a:stretch>
                  <a:fillRect b="-12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86442" y="2824480"/>
                <a:ext cx="915411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60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zh-TW" altLang="en-US" sz="26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　　　　　　</m:t>
                      </m:r>
                      <m:r>
                        <a:rPr lang="zh-TW" altLang="en-US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𝜏</m:t>
                      </m:r>
                      <m:r>
                        <a:rPr lang="zh-TW" altLang="en-US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　　　</m:t>
                      </m:r>
                      <m:r>
                        <a:rPr lang="en-US" altLang="zh-TW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 =</m:t>
                      </m:r>
                      <m:r>
                        <a:rPr lang="zh-TW" altLang="en-US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　　　　</m:t>
                      </m:r>
                      <m:r>
                        <a:rPr lang="en-US" altLang="zh-TW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altLang="zh-TW" sz="2600" i="1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𝑣</m:t>
                      </m:r>
                      <m:r>
                        <a:rPr lang="zh-TW" altLang="en-US" sz="26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　　</m:t>
                      </m:r>
                    </m:oMath>
                    <m:oMath xmlns:m="http://schemas.openxmlformats.org/officeDocument/2006/math">
                      <m:r>
                        <a:rPr lang="en-US" altLang="zh-TW" sz="26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⇒</m:t>
                      </m:r>
                    </m:oMath>
                  </m:oMathPara>
                </a14:m>
                <a:r>
                  <a:rPr lang="en-US" altLang="zh-TW" sz="2600" dirty="0" smtClean="0"/>
                  <a:t/>
                </a:r>
                <a:br>
                  <a:rPr lang="en-US" altLang="zh-TW" sz="2600" dirty="0" smtClean="0"/>
                </a:br>
                <a14:m>
                  <m:oMath xmlns:m="http://schemas.openxmlformats.org/officeDocument/2006/math">
                    <m:r>
                      <a:rPr lang="en-US" altLang="zh-TW" sz="26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zh-TW" altLang="en-US" sz="2600" dirty="0" smtClean="0"/>
                  <a:t>　</a:t>
                </a:r>
                <a:r>
                  <a:rPr lang="en-US" altLang="zh-TW" sz="2800" dirty="0">
                    <a:solidFill>
                      <a:srgbClr val="0070C0"/>
                    </a:solidFill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800" i="1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r>
                      <a:rPr lang="en-US" altLang="zh-TW" sz="2800" b="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800" b="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/</m:t>
                    </m:r>
                    <m:r>
                      <a:rPr lang="en-US" altLang="zh-TW" sz="2800" b="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𝑛</m:t>
                    </m:r>
                    <m:r>
                      <a:rPr lang="en-US" altLang="zh-TW" sz="2800" b="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)</m:t>
                    </m:r>
                    <m:sSub>
                      <m:sSubPr>
                        <m:ctrlP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600" dirty="0" smtClean="0"/>
                  <a:t> </a:t>
                </a:r>
                <a:r>
                  <a:rPr lang="zh-TW" altLang="en-US" sz="2600" dirty="0" smtClean="0"/>
                  <a:t>　</a:t>
                </a:r>
                <a:r>
                  <a:rPr lang="en-US" altLang="zh-TW" sz="2600" dirty="0" smtClean="0"/>
                  <a:t>for all </a:t>
                </a:r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𝑡</m:t>
                    </m:r>
                    <m:r>
                      <a:rPr lang="en-US" altLang="zh-TW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Λ</m:t>
                    </m:r>
                  </m:oMath>
                </a14:m>
                <a:r>
                  <a:rPr lang="en-US" altLang="zh-TW" sz="2600" dirty="0" smtClean="0"/>
                  <a:t>.</a:t>
                </a:r>
                <a:endParaRPr lang="en-US" altLang="zh-TW" sz="2600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42" y="2824480"/>
                <a:ext cx="9154110" cy="1938992"/>
              </a:xfrm>
              <a:prstGeom prst="rect">
                <a:avLst/>
              </a:prstGeom>
              <a:blipFill rotWithShape="1">
                <a:blip r:embed="rId7"/>
                <a:stretch>
                  <a:fillRect b="-34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473567" y="764704"/>
                <a:ext cx="7882542" cy="632289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𝑣</m:t>
                    </m:r>
                    <m:r>
                      <a:rPr lang="en-US" altLang="zh-TW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inf</m:t>
                    </m:r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⁡{</m:t>
                    </m:r>
                    <m:r>
                      <a:rPr lang="en-US" altLang="zh-TW" sz="2400" i="1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Λ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 ; </m:t>
                    </m:r>
                    <m:f>
                      <m:f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fPr>
                      <m:num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</m:num>
                      <m:den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𝑈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}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𝜏</m:t>
                    </m:r>
                    <m:r>
                      <a:rPr lang="en-US" altLang="zh-TW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altLang="zh-TW" sz="24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inf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i="1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l-GR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Λ</m:t>
                            </m:r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；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𝑛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67" y="764704"/>
                <a:ext cx="7882542" cy="63228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09529"/>
            <a:ext cx="7663011" cy="73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8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𝑇h𝑒𝑜𝑟𝑒𝑚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3 (1)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/>
              <p:cNvSpPr txBox="1"/>
              <p:nvPr/>
            </p:nvSpPr>
            <p:spPr>
              <a:xfrm>
                <a:off x="426112" y="762018"/>
                <a:ext cx="767428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    </m:t>
                    </m:r>
                    <m:r>
                      <a:rPr lang="en-US" altLang="zh-TW" sz="2400" b="0" i="1" smtClean="0">
                        <a:latin typeface="Cambria Math"/>
                      </a:rPr>
                      <m:t>𝑓𝑜𝑟</m:t>
                    </m:r>
                    <m:r>
                      <a:rPr lang="en-US" altLang="zh-TW" sz="2400" b="0" i="1" smtClean="0"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latin typeface="Cambria Math"/>
                      </a:rPr>
                      <m:t>𝑎𝑙𝑙</m:t>
                    </m:r>
                    <m:r>
                      <a:rPr lang="en-US" altLang="zh-TW" sz="2400" b="0" i="1" smtClean="0">
                        <a:latin typeface="Cambria Math"/>
                      </a:rPr>
                      <m:t> </m:t>
                    </m:r>
                    <m:r>
                      <a:rPr lang="en-US" altLang="zh-TW" sz="2400" b="0" i="1" smtClean="0">
                        <a:latin typeface="Cambria Math"/>
                      </a:rPr>
                      <m:t>𝑡</m:t>
                    </m:r>
                    <m:r>
                      <a:rPr lang="zh-TW" altLang="en-US" sz="2400" b="0" i="1" smtClean="0">
                        <a:latin typeface="Cambria Math"/>
                      </a:rPr>
                      <m:t>　，　</m:t>
                    </m:r>
                    <m:r>
                      <a:rPr lang="en-US" altLang="zh-TW" sz="2400" i="1">
                        <a:latin typeface="Cambria Math"/>
                      </a:rPr>
                      <m:t>𝑠h𝑜𝑤</m:t>
                    </m:r>
                    <m:r>
                      <a:rPr lang="en-US" altLang="zh-TW" sz="2400" i="1"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𝑡h𝑎𝑡</m:t>
                    </m:r>
                    <m:r>
                      <a:rPr lang="en-US" altLang="zh-TW" sz="2400" i="1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altLang="zh-TW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400" i="1">
                            <a:latin typeface="Cambria Math"/>
                          </a:rPr>
                          <m:t>𝐶</m:t>
                        </m:r>
                      </m:e>
                    </m:acc>
                    <m:r>
                      <a:rPr lang="en-US" altLang="zh-TW" sz="24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for</m:t>
                    </m:r>
                    <m:r>
                      <a:rPr lang="en-US" altLang="zh-TW" sz="24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all</m:t>
                    </m:r>
                    <m:r>
                      <a:rPr lang="en-US" altLang="zh-TW" sz="24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t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zh-TW" altLang="en-US" sz="2400" i="1">
                        <a:latin typeface="Cambria Math"/>
                        <a:ea typeface="Cambria Math"/>
                      </a:rPr>
                      <m:t>𝜏</m:t>
                    </m:r>
                  </m:oMath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12" y="762018"/>
                <a:ext cx="7674280" cy="5067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/>
              <p:cNvSpPr txBox="1"/>
              <p:nvPr/>
            </p:nvSpPr>
            <p:spPr>
              <a:xfrm>
                <a:off x="369969" y="1270963"/>
                <a:ext cx="8332515" cy="150996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kern="1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acc>
                      <m:accPr>
                        <m:chr m:val="̅"/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C</m:t>
                        </m:r>
                      </m:e>
                    </m:acc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1</m:t>
                        </m:r>
                      </m:e>
                      <m:sub>
                        <m:func>
                          <m:func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 dirty="0">
                                <a:latin typeface="Cambria Math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sz="2400" i="1" dirty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𝛿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400" i="1" dirty="0">
                            <a:latin typeface="Cambria Math"/>
                          </a:rPr>
                          <m:t>&gt;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H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TW" altLang="en-US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2400" i="1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B</m:t>
                                </m:r>
                              </m:e>
                            </m:acc>
                          </m:e>
                        </m:d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 ≤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&lt;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𝛿</m:t>
                            </m:r>
                          </m:sub>
                        </m:sSub>
                        <m:r>
                          <a:rPr lang="en-US" altLang="zh-TW" sz="2400" b="0" i="1" dirty="0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𝐽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&lt;</m:t>
                            </m:r>
                            <m:func>
                              <m:funcPr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400" dirty="0">
                                    <a:latin typeface="Cambria Math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zh-TW" sz="2400" i="1" dirty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2400" i="1" dirty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69" y="1270963"/>
                <a:ext cx="8332515" cy="15099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1" y="2852936"/>
            <a:ext cx="8877192" cy="89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03473"/>
            <a:ext cx="7526635" cy="83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19" y="4653136"/>
            <a:ext cx="7837313" cy="72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1" y="5445224"/>
            <a:ext cx="8877192" cy="131937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63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𝑇h𝑒𝑜𝑟𝑒𝑚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3 (2)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3638965" cy="88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300292" y="838915"/>
                <a:ext cx="8332515" cy="150996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kern="1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0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b="0" i="1" kern="10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acc>
                      <m:accPr>
                        <m:chr m:val="̅"/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C</m:t>
                        </m:r>
                      </m:e>
                    </m:acc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P</m:t>
                    </m:r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,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e>
                    </m:d>
                    <m:sSub>
                      <m:sSub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1</m:t>
                        </m:r>
                      </m:e>
                      <m:sub>
                        <m:func>
                          <m:func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 dirty="0">
                                <a:latin typeface="Cambria Math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sz="2400" i="1" dirty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400" i="1" dirty="0">
                                    <a:latin typeface="Cambria Math"/>
                                  </a:rPr>
                                  <m:t>𝛿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400" i="1" dirty="0">
                            <a:latin typeface="Cambria Math"/>
                          </a:rPr>
                          <m:t>&gt;</m:t>
                        </m:r>
                        <m:r>
                          <a:rPr lang="en-US" altLang="zh-TW" sz="2400" i="1" dirty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H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kern="10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altLang="zh-TW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TW" altLang="en-US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　　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i="1" kern="1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 kern="1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[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2400" i="1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sz="2400" kern="100"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B</m:t>
                                </m:r>
                              </m:e>
                            </m:acc>
                          </m:e>
                        </m:d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 ≤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&lt;</m:t>
                            </m:r>
                            <m:r>
                              <a:rPr lang="zh-TW" altLang="en-US" sz="2400" i="1" dirty="0">
                                <a:latin typeface="Cambria Math"/>
                              </a:rPr>
                              <m:t>𝛿</m:t>
                            </m:r>
                          </m:sub>
                        </m:sSub>
                        <m:r>
                          <a:rPr lang="en-US" altLang="zh-TW" sz="2400" b="0" i="1" dirty="0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𝐽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dirty="0">
                            <a:latin typeface="Cambria Math"/>
                          </a:rPr>
                          <m:t>P</m:t>
                        </m:r>
                        <m:d>
                          <m:d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400" i="1" dirty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sz="24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/>
                              </a:rPr>
                              <m:t>1</m:t>
                            </m:r>
                          </m:e>
                          <m:sub>
                            <m:r>
                              <a:rPr lang="zh-TW" altLang="en-US" sz="2400" i="1" dirty="0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400" b="0" i="1" dirty="0" smtClean="0">
                                <a:latin typeface="Cambria Math"/>
                              </a:rPr>
                              <m:t>&lt;</m:t>
                            </m:r>
                            <m:func>
                              <m:funcPr>
                                <m:ctrlPr>
                                  <a:rPr lang="en-US" altLang="zh-TW" sz="2400" i="1" dirty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400" dirty="0">
                                    <a:latin typeface="Cambria Math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zh-TW" sz="2400" i="1" dirty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2400" i="1" dirty="0">
                                        <a:latin typeface="Cambria Math"/>
                                      </a:rPr>
                                      <m:t>𝛿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b="0" i="1" dirty="0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92" y="838915"/>
                <a:ext cx="8332515" cy="15099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36" y="3570543"/>
            <a:ext cx="8877192" cy="131937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002801"/>
            <a:ext cx="5904656" cy="7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969895"/>
            <a:ext cx="8913704" cy="79298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6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𝑃𝑟𝑜𝑜𝑓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𝑜𝑓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𝑇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h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𝑒𝑜𝑟𝑒𝑚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3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 (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3</m:t>
                      </m:r>
                      <m:r>
                        <a:rPr lang="en-US" altLang="zh-TW" sz="3200" b="0" i="1" dirty="0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altLang="zh-TW" sz="32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44624"/>
                <a:ext cx="4428724" cy="5040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79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913704" cy="79298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/>
              <p:cNvSpPr txBox="1"/>
              <p:nvPr/>
            </p:nvSpPr>
            <p:spPr>
              <a:xfrm>
                <a:off x="-36512" y="1772816"/>
                <a:ext cx="944034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 smtClean="0"/>
                  <a:t>The asset follows a </a:t>
                </a:r>
                <a:r>
                  <a:rPr lang="en-US" altLang="zh-TW" sz="2400" b="1" u="sng" dirty="0" smtClean="0"/>
                  <a:t>continuous process</a:t>
                </a:r>
                <a:r>
                  <a:rPr lang="en-US" altLang="zh-TW" sz="2400" dirty="0" smtClean="0"/>
                  <a:t> and the </a:t>
                </a:r>
                <a:r>
                  <a:rPr lang="en-US" altLang="zh-TW" sz="2400" b="1" u="sng" dirty="0" smtClean="0"/>
                  <a:t>verification is continuous</a:t>
                </a:r>
                <a:r>
                  <a:rPr lang="en-US" altLang="zh-TW" sz="2400" dirty="0" smtClean="0"/>
                  <a:t>,</a:t>
                </a:r>
              </a:p>
              <a:p>
                <a:r>
                  <a:rPr lang="en-US" altLang="zh-TW" sz="2400" b="1" dirty="0" smtClean="0"/>
                  <a:t>     </a:t>
                </a:r>
                <a:r>
                  <a:rPr lang="en-US" altLang="zh-TW" sz="2400" dirty="0" smtClean="0"/>
                  <a:t>default cannot occur before conversion, i.e. , </a:t>
                </a:r>
                <a14:m>
                  <m:oMath xmlns:m="http://schemas.openxmlformats.org/officeDocument/2006/math">
                    <m:r>
                      <a:rPr lang="zh-TW" altLang="en-US" sz="2400" b="1" i="1" smtClean="0">
                        <a:latin typeface="Cambria Math"/>
                      </a:rPr>
                      <m:t>𝝉</m:t>
                    </m:r>
                    <m:r>
                      <a:rPr lang="el-GR" altLang="zh-TW" sz="2400" b="1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zh-TW" altLang="el-GR" sz="2400" b="1" i="1" smtClean="0">
                        <a:latin typeface="Cambria Math"/>
                        <a:ea typeface="Cambria Math"/>
                      </a:rPr>
                      <m:t>𝜹</m:t>
                    </m:r>
                  </m:oMath>
                </a14:m>
                <a:r>
                  <a:rPr lang="en-US" altLang="zh-TW" sz="2400" dirty="0" smtClean="0"/>
                  <a:t>.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772816"/>
                <a:ext cx="9440341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968" t="-5882" r="-65" b="-161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27028"/>
            <a:ext cx="8792590" cy="75108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/>
              <p:cNvSpPr txBox="1"/>
              <p:nvPr/>
            </p:nvSpPr>
            <p:spPr>
              <a:xfrm>
                <a:off x="899592" y="3556247"/>
                <a:ext cx="5792740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𝑆𝑢𝑏𝑠𝑡𝑖𝑡𝑢𝑡𝑖𝑛𝑔</m:t>
                    </m:r>
                    <m:r>
                      <a:rPr lang="en-US" altLang="zh-TW" sz="2400" b="0" i="1" smtClean="0">
                        <a:latin typeface="Cambria Math"/>
                      </a:rPr>
                      <m:t> </m:t>
                    </m:r>
                    <m:r>
                      <a:rPr lang="en-US" altLang="zh-TW" sz="2400" b="1" i="1" smtClean="0">
                        <a:latin typeface="Cambria Math"/>
                      </a:rPr>
                      <m:t>𝒏</m:t>
                    </m:r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zh-TW" altLang="en-US" sz="2400" b="1" i="1" smtClean="0">
                            <a:latin typeface="Cambria Math"/>
                          </a:rPr>
                          <m:t>𝝉</m:t>
                        </m:r>
                      </m:sub>
                    </m:sSub>
                    <m:r>
                      <a:rPr lang="en-US" altLang="zh-TW" sz="24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zh-TW" altLang="en-US" sz="2400" b="1" i="1" smtClean="0">
                            <a:latin typeface="Cambria Math"/>
                          </a:rPr>
                          <m:t>𝝉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  </m:t>
                    </m:r>
                    <m:r>
                      <a:rPr lang="en-US" altLang="zh-TW" sz="2400" b="0" i="1" smtClean="0">
                        <a:latin typeface="Cambria Math"/>
                      </a:rPr>
                      <m:t>𝑎𝑛𝑑</m:t>
                    </m:r>
                    <m:r>
                      <a:rPr lang="en-US" altLang="zh-TW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dirty="0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zh-TW" altLang="en-US" sz="2400" b="1" i="1" dirty="0" smtClean="0">
                            <a:latin typeface="Cambria Math"/>
                          </a:rPr>
                          <m:t>𝝉</m:t>
                        </m:r>
                      </m:sub>
                    </m:sSub>
                    <m:r>
                      <a:rPr lang="en-US" altLang="zh-TW" sz="2400" b="1" i="1" dirty="0" smtClean="0">
                        <a:latin typeface="Cambria Math"/>
                      </a:rPr>
                      <m:t>=</m:t>
                    </m:r>
                    <m:r>
                      <a:rPr lang="en-US" altLang="zh-TW" sz="2400" b="1" i="1" dirty="0" smtClean="0">
                        <a:latin typeface="Cambria Math"/>
                      </a:rPr>
                      <m:t>𝒏</m:t>
                    </m:r>
                    <m:acc>
                      <m:accPr>
                        <m:chr m:val="̅"/>
                        <m:ctrlPr>
                          <a:rPr lang="en-US" altLang="zh-TW" sz="24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400" b="1" i="1" dirty="0" smtClean="0">
                            <a:latin typeface="Cambria Math"/>
                          </a:rPr>
                          <m:t>𝑪</m:t>
                        </m:r>
                      </m:e>
                    </m:acc>
                    <m:r>
                      <a:rPr lang="en-US" altLang="zh-TW" sz="2400" b="1" i="1" dirty="0" smtClean="0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zh-TW" sz="24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dirty="0" smtClean="0">
                            <a:latin typeface="Cambria Math"/>
                          </a:rPr>
                          <m:t>𝑲</m:t>
                        </m:r>
                      </m:e>
                      <m:sub>
                        <m:r>
                          <a:rPr lang="zh-TW" altLang="en-US" sz="2400" b="1" i="1" dirty="0" smtClean="0">
                            <a:latin typeface="Cambria Math"/>
                          </a:rPr>
                          <m:t>𝝉</m:t>
                        </m:r>
                      </m:sub>
                    </m:sSub>
                  </m:oMath>
                </a14:m>
                <a:endParaRPr lang="zh-TW" altLang="en-US" sz="2400" b="1" dirty="0"/>
              </a:p>
            </p:txBody>
          </p:sp>
        </mc:Choice>
        <mc:Fallback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56247"/>
                <a:ext cx="5792740" cy="462434"/>
              </a:xfrm>
              <a:prstGeom prst="rect">
                <a:avLst/>
              </a:prstGeom>
              <a:blipFill rotWithShape="1">
                <a:blip r:embed="rId8"/>
                <a:stretch>
                  <a:fillRect l="-947"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6" y="4213814"/>
            <a:ext cx="8902155" cy="837406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3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直排文字版面配置區 2"/>
              <p:cNvSpPr>
                <a:spLocks noGrp="1"/>
              </p:cNvSpPr>
              <p:nvPr>
                <p:ph type="body" orient="vert" idx="1"/>
              </p:nvPr>
            </p:nvSpPr>
            <p:spPr>
              <a:xfrm>
                <a:off x="72008" y="692696"/>
                <a:ext cx="9252520" cy="5976870"/>
              </a:xfrm>
            </p:spPr>
            <p:txBody>
              <a:bodyPr vert="horz"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𝐷𝑒𝑏𝑡</m:t>
                      </m:r>
                    </m:oMath>
                  </m:oMathPara>
                </a14:m>
                <a:endParaRPr lang="en-US" altLang="zh-TW" sz="24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{ [</m:t>
                      </m:r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]</m:t>
                      </m:r>
                      <m:sSup>
                        <m:sSup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存活，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𝑅𝐶</m:t>
                              </m:r>
                              <m:r>
                                <a:rPr lang="zh-TW" altLang="en-US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未轉換</m:t>
                              </m:r>
                            </m:e>
                          </m:d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altLang="zh-TW" sz="1600" dirty="0">
                  <a:solidFill>
                    <a:srgbClr val="0070C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sz="16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̃"/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{ [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sz="16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</m:num>
                        <m:den>
                          <m:r>
                            <a:rPr lang="en-US" altLang="zh-TW" sz="16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d>
                        </m:den>
                      </m:f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]</m:t>
                      </m:r>
                      <m:sSup>
                        <m:sSup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存活，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𝑅𝐶</m:t>
                              </m:r>
                              <m:r>
                                <a:rPr lang="zh-TW" altLang="en-US" sz="16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已</m:t>
                              </m:r>
                              <m:r>
                                <a:rPr lang="zh-TW" altLang="en-US" sz="16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轉換</m:t>
                              </m:r>
                            </m:e>
                          </m:d>
                          <m:r>
                            <a:rPr lang="en-US" altLang="zh-TW" sz="16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rgbClr val="0070C0"/>
                          </a:solidFill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altLang="zh-TW" sz="1600" dirty="0" smtClean="0">
                  <a:solidFill>
                    <a:srgbClr val="0070C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zh-TW" altLang="en-US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̃"/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en-US" altLang="zh-TW" sz="1600" i="1">
                          <a:solidFill>
                            <a:schemeClr val="tx1"/>
                          </a:solidFill>
                          <a:latin typeface="Cambria Math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US" altLang="zh-TW" sz="16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max</m:t>
                      </m:r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⁡[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zh-TW" altLang="en-US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,0]</m:t>
                      </m:r>
                      <m:sSup>
                        <m:sSup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{</m:t>
                          </m:r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破產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}</m:t>
                          </m:r>
                        </m:sub>
                      </m:sSub>
                      <m:r>
                        <a:rPr lang="en-US" altLang="zh-TW" sz="1600" i="1">
                          <a:solidFill>
                            <a:schemeClr val="tx1"/>
                          </a:solidFill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altLang="zh-TW" sz="16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</a:t>
                </a:r>
                <a:r>
                  <a:rPr lang="zh-TW" alt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存活</a:t>
                </a:r>
                <a:r>
                  <a:rPr lang="en-US" altLang="zh-TW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} = { V(T)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  <m:r>
                      <a:rPr lang="en-US" altLang="zh-TW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chemeClr val="tx1"/>
                        </a:solidFill>
                        <a:latin typeface="Cambria Math"/>
                      </a:rPr>
                      <m:t>𝑇</m:t>
                    </m:r>
                    <m:r>
                      <a:rPr lang="en-US" altLang="zh-TW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}</m:t>
                    </m:r>
                  </m:oMath>
                </a14:m>
                <a:endParaRPr lang="en-US" altLang="zh-TW" sz="2400" dirty="0" smtClean="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破產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}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=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 V(T)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𝑇</m:t>
                    </m:r>
                    <m:r>
                      <a:rPr lang="en-US" altLang="zh-TW" sz="2400" i="1">
                        <a:latin typeface="Cambria Math"/>
                      </a:rPr>
                      <m:t> }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{RC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未轉換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}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=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</a:rPr>
                      <m:t>S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&gt;</m:t>
                    </m:r>
                    <m:r>
                      <a:rPr lang="en-US" altLang="zh-TW" sz="2400" b="0" i="1" smtClean="0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zh-TW" altLang="en-US" sz="2400" b="0" i="1" smtClean="0"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}</m:t>
                    </m:r>
                    <m:r>
                      <a:rPr lang="zh-TW" altLang="en-US" sz="2400" b="0" i="1" smtClean="0">
                        <a:latin typeface="Cambria Math"/>
                      </a:rPr>
                      <m:t> 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{RC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已轉換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}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=</a:t>
                </a:r>
                <a:r>
                  <a:rPr lang="zh-TW" altLang="en-US" sz="24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4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{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S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TW" sz="2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zh-TW" altLang="en-US" sz="2400" i="1">
                        <a:latin typeface="Cambria Math"/>
                      </a:rPr>
                      <m:t> </m:t>
                    </m:r>
                    <m:r>
                      <a:rPr lang="en-US" altLang="zh-TW" sz="2400" i="1">
                        <a:latin typeface="Cambria Math"/>
                      </a:rPr>
                      <m:t>}</m:t>
                    </m:r>
                    <m:r>
                      <a:rPr lang="zh-TW" altLang="en-US" sz="2400" i="1">
                        <a:latin typeface="Cambria Math"/>
                      </a:rPr>
                      <m:t> </m:t>
                    </m:r>
                  </m:oMath>
                </a14:m>
                <a:endParaRPr lang="en-US" altLang="zh-TW" sz="2400" dirty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2400" dirty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2400" dirty="0">
                  <a:solidFill>
                    <a:schemeClr val="tx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zh-TW" altLang="en-US" sz="16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　　　</a:t>
                </a:r>
                <a:endParaRPr lang="en-US" altLang="zh-TW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zh-TW" altLang="en-US" sz="16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i="1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1600" i="1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mc:Choice>
        <mc:Fallback xmlns="">
          <p:sp>
            <p:nvSpPr>
              <p:cNvPr id="3" name="直排文字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orient="vert" idx="1"/>
              </p:nvPr>
            </p:nvSpPr>
            <p:spPr>
              <a:xfrm>
                <a:off x="72008" y="692696"/>
                <a:ext cx="9252520" cy="5976870"/>
              </a:xfrm>
              <a:blipFill rotWithShape="1">
                <a:blip r:embed="rId2"/>
                <a:stretch>
                  <a:fillRect l="-10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標題 1"/>
              <p:cNvSpPr txBox="1">
                <a:spLocks/>
              </p:cNvSpPr>
              <p:nvPr/>
            </p:nvSpPr>
            <p:spPr>
              <a:xfrm>
                <a:off x="179512" y="44624"/>
                <a:ext cx="7704856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鄭</a:t>
                </a:r>
                <a:r>
                  <a:rPr lang="en-US" altLang="zh-TW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&amp;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張</a:t>
                </a:r>
                <a:r>
                  <a:rPr lang="en-US" altLang="zh-TW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paper</a:t>
                </a:r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公式推導－以</a:t>
                </a:r>
                <a14:m>
                  <m:oMath xmlns:m="http://schemas.openxmlformats.org/officeDocument/2006/math">
                    <m:r>
                      <a:rPr lang="en-US" altLang="zh-TW" sz="320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𝐷𝑒𝑏𝑡</m:t>
                    </m:r>
                  </m:oMath>
                </a14:m>
                <a:r>
                  <a:rPr lang="zh-TW" altLang="en-US" sz="32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為例</a:t>
                </a:r>
                <a:r>
                  <a:rPr lang="zh-TW" altLang="en-US" sz="3200" i="1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:endParaRPr lang="en-US" altLang="zh-TW" sz="24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標題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624"/>
                <a:ext cx="7704856" cy="504056"/>
              </a:xfrm>
              <a:prstGeom prst="rect">
                <a:avLst/>
              </a:prstGeom>
              <a:blipFill rotWithShape="1">
                <a:blip r:embed="rId3"/>
                <a:stretch>
                  <a:fillRect l="-1978" t="-24096" b="-469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004255-3d-glossy-blue-orb-icon-arrows-arrow-styled-left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60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35214" y="746342"/>
            <a:ext cx="8225218" cy="738442"/>
          </a:xfrm>
        </p:spPr>
        <p:txBody>
          <a:bodyPr vert="horz">
            <a:noAutofit/>
          </a:bodyPr>
          <a:lstStyle/>
          <a:p>
            <a:r>
              <a:rPr lang="en-US" altLang="zh-TW" sz="2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Trigger</a:t>
            </a:r>
            <a:r>
              <a:rPr lang="zh-TW" altLang="en-US" sz="2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為</a:t>
            </a:r>
            <a:r>
              <a:rPr lang="en-US" altLang="zh-TW" sz="2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C.C.</a:t>
            </a:r>
            <a:r>
              <a:rPr lang="zh-TW" altLang="en-US" sz="2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合約的關鍵</a:t>
            </a:r>
            <a:endParaRPr lang="en-US" altLang="zh-TW" sz="22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lvl="1"/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要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夠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及時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lvl="1"/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Junior to C.C</a:t>
            </a: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116632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C.C.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的合約該如何設計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?!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6" name="Rectangle 4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07504" y="1916832"/>
            <a:ext cx="8880206" cy="4516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曾在文獻中討論過的</a:t>
            </a:r>
            <a:r>
              <a:rPr lang="en-US" altLang="zh-TW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Trigger</a:t>
            </a:r>
          </a:p>
        </p:txBody>
      </p:sp>
      <p:sp>
        <p:nvSpPr>
          <p:cNvPr id="15" name="Rectangle 11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07504" y="2371792"/>
            <a:ext cx="8888859" cy="4441584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17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4706" y="2842332"/>
            <a:ext cx="4372901" cy="3898759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p:sp>
        <p:nvSpPr>
          <p:cNvPr id="18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0058" y="2420354"/>
            <a:ext cx="4387549" cy="353168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zh-TW" altLang="en-US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不好的</a:t>
            </a:r>
            <a:r>
              <a:rPr lang="en-US" altLang="zh-TW" sz="20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Triggers</a:t>
            </a:r>
          </a:p>
        </p:txBody>
      </p:sp>
      <p:sp>
        <p:nvSpPr>
          <p:cNvPr id="19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57292" y="2842332"/>
            <a:ext cx="4232190" cy="3898759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p:sp>
        <p:nvSpPr>
          <p:cNvPr id="20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57293" y="2420354"/>
            <a:ext cx="4232190" cy="353168"/>
          </a:xfrm>
          <a:prstGeom prst="rect">
            <a:avLst/>
          </a:prstGeom>
          <a:noFill/>
          <a:ln w="9525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en-US" altLang="zh-TW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Trigger on Market Price</a:t>
            </a:r>
            <a:endParaRPr lang="en-US" altLang="zh-TW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24" name="直排文字版面配置區 2"/>
          <p:cNvSpPr txBox="1">
            <a:spLocks/>
          </p:cNvSpPr>
          <p:nvPr/>
        </p:nvSpPr>
        <p:spPr>
          <a:xfrm>
            <a:off x="669625" y="3043529"/>
            <a:ext cx="3260015" cy="2966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altLang="zh-TW" sz="24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5" name="直排文字版面配置區 2"/>
          <p:cNvSpPr txBox="1">
            <a:spLocks/>
          </p:cNvSpPr>
          <p:nvPr/>
        </p:nvSpPr>
        <p:spPr>
          <a:xfrm>
            <a:off x="150538" y="2748197"/>
            <a:ext cx="4506754" cy="4065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Accounting Ratios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1600" dirty="0">
                <a:latin typeface="Arial" pitchFamily="34" charset="0"/>
                <a:ea typeface="標楷體" pitchFamily="65" charset="-120"/>
                <a:cs typeface="Arial" pitchFamily="34" charset="0"/>
              </a:rPr>
              <a:t>財</a:t>
            </a: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報是發生後才出現，反應太慢，且容易</a:t>
            </a:r>
            <a:r>
              <a:rPr lang="en-US" altLang="zh-TW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/>
            </a:r>
            <a:br>
              <a:rPr lang="en-US" altLang="zh-TW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</a:b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被管理者操弄。</a:t>
            </a:r>
            <a:endParaRPr lang="en-US" altLang="zh-TW" sz="16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監管者的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判斷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不具充分的資訊，監管不夠有效率，且可</a:t>
            </a:r>
            <a:r>
              <a:rPr lang="en-US" altLang="zh-TW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/>
            </a:r>
            <a:br>
              <a:rPr lang="en-US" altLang="zh-TW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</a:b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能會遭政治施壓。</a:t>
            </a:r>
            <a:endParaRPr lang="en-US" altLang="zh-TW" sz="16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銀行管理者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的選擇</a:t>
            </a:r>
            <a:endParaRPr lang="en-US" altLang="zh-TW" sz="16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sz="1600" dirty="0">
                <a:latin typeface="Arial" pitchFamily="34" charset="0"/>
                <a:ea typeface="標楷體" pitchFamily="65" charset="-120"/>
                <a:cs typeface="Arial" pitchFamily="34" charset="0"/>
              </a:rPr>
              <a:t>晚點</a:t>
            </a: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轉換，管理者的股權才不會被稀釋</a:t>
            </a:r>
            <a:endParaRPr lang="en-US" altLang="zh-TW" sz="16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sz="16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不要轉換，等國家來救</a:t>
            </a:r>
          </a:p>
        </p:txBody>
      </p:sp>
      <p:sp>
        <p:nvSpPr>
          <p:cNvPr id="8" name="左-右雙向箭號 7"/>
          <p:cNvSpPr/>
          <p:nvPr/>
        </p:nvSpPr>
        <p:spPr>
          <a:xfrm>
            <a:off x="4139952" y="4306414"/>
            <a:ext cx="891988" cy="22044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直排文字版面配置區 2"/>
          <p:cNvSpPr txBox="1">
            <a:spLocks/>
          </p:cNvSpPr>
          <p:nvPr/>
        </p:nvSpPr>
        <p:spPr>
          <a:xfrm>
            <a:off x="5076056" y="2748197"/>
            <a:ext cx="3773119" cy="4065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TW" altLang="en-US" sz="2000" u="sng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優點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：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Publicly-traded(informative)</a:t>
            </a:r>
          </a:p>
          <a:p>
            <a:pPr>
              <a:lnSpc>
                <a:spcPct val="150000"/>
              </a:lnSpc>
            </a:pPr>
            <a:r>
              <a:rPr lang="zh-TW" altLang="en-US" sz="1800" dirty="0">
                <a:latin typeface="Arial" pitchFamily="34" charset="0"/>
                <a:ea typeface="標楷體" pitchFamily="65" charset="-120"/>
                <a:cs typeface="Arial" pitchFamily="34" charset="0"/>
              </a:rPr>
              <a:t>夠</a:t>
            </a:r>
            <a:r>
              <a:rPr lang="zh-TW" altLang="en-US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及時</a:t>
            </a:r>
            <a:endParaRPr lang="en-US" altLang="zh-TW" sz="18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1800" dirty="0">
                <a:latin typeface="Arial" pitchFamily="34" charset="0"/>
                <a:ea typeface="標楷體" pitchFamily="65" charset="-120"/>
                <a:cs typeface="Arial" pitchFamily="34" charset="0"/>
              </a:rPr>
              <a:t>較</a:t>
            </a:r>
            <a:r>
              <a:rPr lang="zh-TW" altLang="en-US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難操控</a:t>
            </a:r>
            <a:r>
              <a:rPr lang="en-US" altLang="zh-TW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相對於左側的</a:t>
            </a:r>
            <a:r>
              <a:rPr lang="en-US" altLang="zh-TW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Trigger)</a:t>
            </a:r>
          </a:p>
          <a:p>
            <a:pPr>
              <a:lnSpc>
                <a:spcPct val="150000"/>
              </a:lnSpc>
            </a:pPr>
            <a:r>
              <a:rPr lang="zh-TW" altLang="en-US" sz="18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不會受到管理者的介入</a:t>
            </a:r>
            <a:endParaRPr lang="en-US" altLang="zh-TW" sz="18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1800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問題</a:t>
            </a:r>
            <a:r>
              <a:rPr lang="zh-TW" altLang="en-US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：</a:t>
            </a: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C.C. Value</a:t>
            </a:r>
            <a:r>
              <a:rPr lang="zh-TW" altLang="en-US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及</a:t>
            </a:r>
            <a:r>
              <a:rPr lang="en-US" altLang="zh-TW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Equity Value</a:t>
            </a:r>
            <a:r>
              <a:rPr lang="zh-TW" altLang="en-US" sz="1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 不一定會有唯一解，會有多解、無解的情形。</a:t>
            </a: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zh-TW" sz="18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8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770485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本篇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paper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公式推導－以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SB</a:t>
            </a:r>
            <a:r>
              <a:rPr lang="zh-TW" altLang="en-US" sz="3200" dirty="0">
                <a:latin typeface="Arial" pitchFamily="34" charset="0"/>
                <a:ea typeface="標楷體" pitchFamily="65" charset="-120"/>
                <a:cs typeface="Arial" pitchFamily="34" charset="0"/>
              </a:rPr>
              <a:t>為例</a:t>
            </a:r>
            <a:endParaRPr lang="en-US" altLang="zh-TW" sz="24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38862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9" y="2258125"/>
            <a:ext cx="3511675" cy="594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6768"/>
            <a:ext cx="89344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直排文字版面配置區 2"/>
              <p:cNvSpPr txBox="1">
                <a:spLocks/>
              </p:cNvSpPr>
              <p:nvPr/>
            </p:nvSpPr>
            <p:spPr>
              <a:xfrm>
                <a:off x="157808" y="3501008"/>
                <a:ext cx="6651848" cy="544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Value of SB before default ( t &lt;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𝛿</m:t>
                    </m:r>
                    <m:r>
                      <a:rPr lang="en-US" altLang="zh-TW" sz="2400" b="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 )</m:t>
                    </m:r>
                  </m:oMath>
                </a14:m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zh-TW" altLang="en-US" sz="1600" dirty="0" smtClean="0">
                    <a:latin typeface="標楷體" pitchFamily="65" charset="-120"/>
                    <a:ea typeface="標楷體" pitchFamily="65" charset="-120"/>
                  </a:rPr>
                  <a:t>　　　</a:t>
                </a:r>
                <a:endParaRPr lang="en-US" altLang="zh-TW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zh-TW" altLang="en-US" sz="16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i="1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endParaRPr lang="en-US" altLang="zh-TW" sz="1600" i="1" dirty="0" smtClean="0">
                  <a:latin typeface="標楷體" pitchFamily="65" charset="-120"/>
                  <a:ea typeface="標楷體" pitchFamily="65" charset="-120"/>
                </a:endParaRPr>
              </a:p>
            </p:txBody>
          </p:sp>
        </mc:Choice>
        <mc:Fallback xmlns="">
          <p:sp>
            <p:nvSpPr>
              <p:cNvPr id="12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08" y="3501008"/>
                <a:ext cx="6651848" cy="544624"/>
              </a:xfrm>
              <a:prstGeom prst="rect">
                <a:avLst/>
              </a:prstGeom>
              <a:blipFill rotWithShape="1">
                <a:blip r:embed="rId7"/>
                <a:stretch>
                  <a:fillRect l="-1467" b="-3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964565"/>
            <a:ext cx="5028231" cy="122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8915"/>
            <a:ext cx="4601716" cy="70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7" y="1485171"/>
            <a:ext cx="3708465" cy="46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6" y="1916832"/>
            <a:ext cx="3435721" cy="51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2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1" y="44624"/>
            <a:ext cx="7970857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>
              <a:spcBef>
                <a:spcPct val="0"/>
              </a:spcBef>
            </a:pPr>
            <a:r>
              <a:rPr lang="en-US" altLang="zh-TW" sz="32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One – step Trinomial Tree </a:t>
            </a:r>
            <a:r>
              <a:rPr lang="en-US" altLang="zh-TW" sz="32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Model</a:t>
            </a:r>
            <a:r>
              <a:rPr lang="zh-TW" altLang="en-US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－多解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(1)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75" y="203200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5436096" y="4739089"/>
                <a:ext cx="3629391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en-US" altLang="zh-TW" b="0" i="1" smtClean="0">
                          <a:latin typeface="Cambria Math"/>
                        </a:rPr>
                        <m:t>=90</m:t>
                      </m:r>
                      <m:r>
                        <a:rPr lang="zh-TW" altLang="en-US" b="0" i="1" smtClean="0">
                          <a:latin typeface="Cambria Math"/>
                        </a:rPr>
                        <m:t>，</m:t>
                      </m:r>
                      <m:r>
                        <a:rPr lang="en-US" altLang="zh-TW" b="0" i="1" smtClean="0">
                          <a:latin typeface="Cambria Math"/>
                        </a:rPr>
                        <m:t>𝐵𝑎𝑛𝑘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𝑑𝑒𝑓𝑎𝑢𝑙𝑡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𝑖𝑓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&lt;</m:t>
                      </m:r>
                      <m:acc>
                        <m:accPr>
                          <m:chr m:val="̅"/>
                          <m:ctrlPr>
                            <a:rPr lang="zh-TW" alt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739089"/>
                <a:ext cx="3629391" cy="369332"/>
              </a:xfrm>
              <a:prstGeom prst="rect">
                <a:avLst/>
              </a:prstGeom>
              <a:blipFill rotWithShape="1">
                <a:blip r:embed="rId4"/>
                <a:stretch>
                  <a:fillRect r="-4674" b="-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107504" y="776901"/>
                <a:ext cx="8964487" cy="1160061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Bef>
                    <a:spcPts val="200"/>
                  </a:spcBef>
                </a:pPr>
                <a:r>
                  <a:rPr lang="zh-TW" alt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200" i="1">
                            <a:latin typeface="Cambria Math"/>
                          </a:rPr>
                          <m:t>𝐵</m:t>
                        </m:r>
                      </m:e>
                    </m:acc>
                    <m:r>
                      <a:rPr lang="en-US" altLang="zh-TW" sz="2200" i="1">
                        <a:latin typeface="Cambria Math"/>
                      </a:rPr>
                      <m:t>=90</m:t>
                    </m:r>
                    <m:r>
                      <a:rPr lang="zh-TW" altLang="en-US" sz="2200" b="0" i="1" smtClean="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altLang="zh-TW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US" altLang="zh-TW" sz="2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200" i="1">
                            <a:latin typeface="Cambria Math"/>
                          </a:rPr>
                          <m:t>𝐶</m:t>
                        </m:r>
                      </m:e>
                    </m:acc>
                    <m:r>
                      <a:rPr lang="en-US" altLang="zh-TW" sz="2200" i="1">
                        <a:latin typeface="Cambria Math"/>
                      </a:rPr>
                      <m:t>=10</m:t>
                    </m:r>
                    <m:r>
                      <a:rPr lang="zh-TW" altLang="en-US" sz="2200" b="0" i="1" smtClean="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altLang="zh-TW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zh-TW" sz="2200" i="1">
                        <a:latin typeface="Cambria Math"/>
                      </a:rPr>
                      <m:t>𝐾</m:t>
                    </m:r>
                    <m:r>
                      <a:rPr lang="en-US" altLang="zh-TW" sz="2200" i="1">
                        <a:latin typeface="Cambria Math"/>
                      </a:rPr>
                      <m:t>=5 </m:t>
                    </m:r>
                    <m:r>
                      <m:rPr>
                        <m:nor/>
                      </m:rPr>
                      <a:rPr lang="en-US" altLang="zh-TW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zh-TW" sz="2200" i="1">
                        <a:latin typeface="Cambria Math"/>
                      </a:rPr>
                      <m:t>𝑚</m:t>
                    </m:r>
                    <m:r>
                      <a:rPr lang="en-US" altLang="zh-TW" sz="2200" i="1">
                        <a:latin typeface="Cambria Math"/>
                      </a:rPr>
                      <m:t>=2  </m:t>
                    </m:r>
                    <m:r>
                      <m:rPr>
                        <m:nor/>
                      </m:rPr>
                      <a:rPr lang="en-US" altLang="zh-TW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zh-TW" sz="2200" i="1">
                        <a:latin typeface="Cambria Math"/>
                      </a:rPr>
                      <m:t>𝑛</m:t>
                    </m:r>
                    <m:r>
                      <a:rPr lang="en-US" altLang="zh-TW" sz="2200" i="1">
                        <a:latin typeface="Cambria Math"/>
                      </a:rPr>
                      <m:t>=1</m:t>
                    </m:r>
                  </m:oMath>
                </a14:m>
                <a:endParaRPr lang="en-US" altLang="zh-TW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200"/>
                  </a:spcBef>
                </a:pPr>
                <a:r>
                  <a:rPr lang="en-US" altLang="zh-TW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/>
                          </a:rPr>
                          <m:t>=80</m:t>
                        </m:r>
                      </m:e>
                    </m:d>
                    <m:r>
                      <a:rPr lang="en-US" altLang="zh-TW" sz="2200" i="1">
                        <a:latin typeface="Cambria Math"/>
                      </a:rPr>
                      <m:t>=0.25</m:t>
                    </m:r>
                  </m:oMath>
                </a14:m>
                <a:r>
                  <a:rPr lang="zh-TW" alt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　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/>
                          </a:rPr>
                          <m:t>=100</m:t>
                        </m:r>
                      </m:e>
                    </m:d>
                    <m:r>
                      <a:rPr lang="en-US" altLang="zh-TW" sz="2200" i="1">
                        <a:latin typeface="Cambria Math"/>
                      </a:rPr>
                      <m:t>=0.5</m:t>
                    </m:r>
                    <m:r>
                      <a:rPr lang="zh-TW" altLang="en-US" sz="2200" i="1">
                        <a:latin typeface="Cambria Math"/>
                      </a:rPr>
                      <m:t> </m:t>
                    </m:r>
                  </m:oMath>
                </a14:m>
                <a:r>
                  <a:rPr lang="zh-TW" alt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　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/>
                      </a:rPr>
                      <m:t>𝑝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/>
                          </a:rPr>
                          <m:t>=120</m:t>
                        </m:r>
                      </m:e>
                    </m:d>
                    <m:r>
                      <a:rPr lang="en-US" altLang="zh-TW" sz="2200" i="1">
                        <a:latin typeface="Cambria Math"/>
                      </a:rPr>
                      <m:t>=0.25</m:t>
                    </m:r>
                  </m:oMath>
                </a14:m>
                <a:endParaRPr lang="en-US" altLang="zh-TW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200"/>
                  </a:spcBef>
                </a:pPr>
                <a:r>
                  <a:rPr lang="en-US" altLang="zh-TW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 </a:t>
                </a:r>
                <a:r>
                  <a:rPr lang="en-US" altLang="zh-TW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that  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TW" sz="2200" i="1">
                        <a:latin typeface="Cambria Math"/>
                      </a:rPr>
                      <m:t>=100</m:t>
                    </m:r>
                  </m:oMath>
                </a14:m>
                <a:r>
                  <a:rPr lang="zh-TW" alt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zh-TW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(given </a:t>
                </a:r>
                <a:r>
                  <a:rPr lang="en-US" altLang="zh-TW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zh-TW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altLang="zh-TW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0)</a:t>
                </a:r>
                <a:endParaRPr lang="zh-TW" alt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76901"/>
                <a:ext cx="8964487" cy="1160061"/>
              </a:xfrm>
              <a:prstGeom prst="rect">
                <a:avLst/>
              </a:prstGeom>
              <a:blipFill rotWithShape="1">
                <a:blip r:embed="rId5"/>
                <a:stretch>
                  <a:fillRect l="-746" b="-82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群組 10"/>
          <p:cNvGrpSpPr/>
          <p:nvPr/>
        </p:nvGrpSpPr>
        <p:grpSpPr>
          <a:xfrm>
            <a:off x="587544" y="2060848"/>
            <a:ext cx="8088912" cy="4608512"/>
            <a:chOff x="155496" y="982693"/>
            <a:chExt cx="8088912" cy="4608512"/>
          </a:xfrm>
        </p:grpSpPr>
        <p:cxnSp>
          <p:nvCxnSpPr>
            <p:cNvPr id="12" name="直線接點 11"/>
            <p:cNvCxnSpPr/>
            <p:nvPr/>
          </p:nvCxnSpPr>
          <p:spPr>
            <a:xfrm flipV="1">
              <a:off x="2123728" y="1767554"/>
              <a:ext cx="3240360" cy="576064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>
              <a:off x="2123728" y="2343618"/>
              <a:ext cx="3240360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2123728" y="2348880"/>
              <a:ext cx="3240360" cy="643329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字方塊 14"/>
                <p:cNvSpPr txBox="1"/>
                <p:nvPr/>
              </p:nvSpPr>
              <p:spPr>
                <a:xfrm>
                  <a:off x="1019152" y="2184304"/>
                  <a:ext cx="10790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=</m:t>
                      </m:r>
                    </m:oMath>
                  </a14:m>
                  <a:r>
                    <a:rPr lang="en-US" altLang="zh-TW" dirty="0" smtClean="0"/>
                    <a:t> 100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10" name="文字方塊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152" y="2184304"/>
                  <a:ext cx="1079078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8197" r="-4520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直線接點 15"/>
            <p:cNvCxnSpPr/>
            <p:nvPr/>
          </p:nvCxnSpPr>
          <p:spPr>
            <a:xfrm>
              <a:off x="2123728" y="1456586"/>
              <a:ext cx="3240360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2123728" y="1384578"/>
              <a:ext cx="0" cy="14401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5364088" y="1384578"/>
              <a:ext cx="0" cy="144016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字方塊 18"/>
            <p:cNvSpPr txBox="1"/>
            <p:nvPr/>
          </p:nvSpPr>
          <p:spPr>
            <a:xfrm>
              <a:off x="1806332" y="982693"/>
              <a:ext cx="634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i="1" dirty="0"/>
                <a:t>t</a:t>
              </a:r>
              <a:r>
                <a:rPr lang="en-US" altLang="zh-TW" dirty="0" smtClean="0"/>
                <a:t> = 0</a:t>
              </a:r>
              <a:endParaRPr lang="zh-TW" altLang="en-US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5046692" y="991270"/>
              <a:ext cx="634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i="1" dirty="0"/>
                <a:t>t</a:t>
              </a:r>
              <a:r>
                <a:rPr lang="en-US" altLang="zh-TW" dirty="0" smtClean="0"/>
                <a:t> = T</a:t>
              </a:r>
              <a:endParaRPr lang="zh-TW" altLang="en-US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5436095" y="158288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120</a:t>
              </a:r>
              <a:endParaRPr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5476436" y="2158952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100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5508104" y="280754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8</a:t>
              </a:r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3968459" y="157788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0.25</a:t>
              </a:r>
              <a:endParaRPr lang="zh-TW" altLang="en-US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4004320" y="2030365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0.5</a:t>
              </a:r>
              <a:endParaRPr lang="zh-TW" altLang="en-US" dirty="0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3995936" y="2438211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0.25</a:t>
              </a:r>
              <a:endParaRPr lang="zh-TW" altLang="en-US" dirty="0"/>
            </a:p>
          </p:txBody>
        </p:sp>
        <p:cxnSp>
          <p:nvCxnSpPr>
            <p:cNvPr id="28" name="直線接點 27"/>
            <p:cNvCxnSpPr/>
            <p:nvPr/>
          </p:nvCxnSpPr>
          <p:spPr>
            <a:xfrm flipV="1">
              <a:off x="2195735" y="4221088"/>
              <a:ext cx="3240360" cy="576064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2195735" y="4797152"/>
              <a:ext cx="3240360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>
              <a:off x="2218143" y="4797151"/>
              <a:ext cx="3240360" cy="643329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4137055" y="4036422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0.25</a:t>
              </a:r>
              <a:endParaRPr lang="zh-TW" altLang="en-US" dirty="0"/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4156720" y="4427820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0.5</a:t>
              </a:r>
              <a:endParaRPr lang="zh-TW" altLang="en-US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4137055" y="4869160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0.25</a:t>
              </a:r>
              <a:endParaRPr lang="zh-TW" altLang="en-US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5486552" y="4036422"/>
              <a:ext cx="1965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90    (not default)</a:t>
              </a:r>
              <a:endParaRPr lang="zh-TW" altLang="en-US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5510580" y="4602934"/>
              <a:ext cx="27338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90    (not default)</a:t>
              </a:r>
              <a:endParaRPr lang="zh-TW" altLang="en-US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5510580" y="5221873"/>
              <a:ext cx="1581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80    (default)</a:t>
              </a:r>
              <a:endParaRPr lang="zh-TW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字方塊 36"/>
                <p:cNvSpPr txBox="1"/>
                <p:nvPr/>
              </p:nvSpPr>
              <p:spPr>
                <a:xfrm>
                  <a:off x="155496" y="4600252"/>
                  <a:ext cx="20185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  <m:r>
                        <a:rPr lang="en-US" altLang="zh-TW" b="0" i="0" smtClean="0">
                          <a:latin typeface="Cambria Math"/>
                        </a:rPr>
                        <m:t>=</m:t>
                      </m:r>
                    </m:oMath>
                  </a14:m>
                  <a:r>
                    <a:rPr lang="en-US" altLang="zh-TW" dirty="0" smtClean="0"/>
                    <a:t> 87.5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33" name="文字方塊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496" y="4600252"/>
                  <a:ext cx="2018501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333" r="-1813" b="-2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4810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813690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>
              <a:spcBef>
                <a:spcPct val="0"/>
              </a:spcBef>
            </a:pPr>
            <a:r>
              <a:rPr lang="en-US" altLang="zh-TW" sz="32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One – step Trinomial Tree Model</a:t>
            </a:r>
            <a:r>
              <a:rPr lang="zh-TW" altLang="en-US" sz="3200" dirty="0">
                <a:latin typeface="Arial" pitchFamily="34" charset="0"/>
                <a:ea typeface="標楷體" pitchFamily="65" charset="-120"/>
                <a:cs typeface="Arial" pitchFamily="34" charset="0"/>
              </a:rPr>
              <a:t>－多解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</a:t>
            </a:r>
            <a:r>
              <a:rPr lang="en-US" altLang="zh-TW" sz="3200" dirty="0"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75" y="203200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5671855" y="754835"/>
                <a:ext cx="3292633" cy="369909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𝐶𝐶</m:t>
                      </m:r>
                      <m:r>
                        <a:rPr lang="zh-TW" altLang="en-US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𝑐𝑜𝑛𝑣𝑒𝑟𝑡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𝑖𝑓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&lt;</m:t>
                      </m:r>
                      <m:acc>
                        <m:accPr>
                          <m:chr m:val="̅"/>
                          <m:ctrlPr>
                            <a:rPr lang="zh-TW" alt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zh-TW" alt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𝐶</m:t>
                          </m:r>
                        </m:e>
                      </m:acc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855" y="754835"/>
                <a:ext cx="3292633" cy="369909"/>
              </a:xfrm>
              <a:prstGeom prst="rect">
                <a:avLst/>
              </a:prstGeom>
              <a:blipFill rotWithShape="1"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內容版面配置區 2"/>
          <p:cNvSpPr txBox="1">
            <a:spLocks/>
          </p:cNvSpPr>
          <p:nvPr/>
        </p:nvSpPr>
        <p:spPr>
          <a:xfrm>
            <a:off x="134769" y="692696"/>
            <a:ext cx="5438047" cy="501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TW" sz="2400" b="1" dirty="0" smtClean="0"/>
              <a:t>No conversion is an equilibrium at time 0</a:t>
            </a:r>
            <a:endParaRPr lang="zh-TW" altLang="en-US" sz="2400" b="1" dirty="0"/>
          </a:p>
        </p:txBody>
      </p:sp>
      <p:cxnSp>
        <p:nvCxnSpPr>
          <p:cNvPr id="10" name="直線接點 9"/>
          <p:cNvCxnSpPr/>
          <p:nvPr/>
        </p:nvCxnSpPr>
        <p:spPr>
          <a:xfrm flipV="1">
            <a:off x="2118029" y="5124999"/>
            <a:ext cx="3240360" cy="57606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2112054" y="5701063"/>
            <a:ext cx="324036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4049840" y="583806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cxnSp>
        <p:nvCxnSpPr>
          <p:cNvPr id="13" name="直線接點 12"/>
          <p:cNvCxnSpPr/>
          <p:nvPr/>
        </p:nvCxnSpPr>
        <p:spPr>
          <a:xfrm>
            <a:off x="2127004" y="5701063"/>
            <a:ext cx="3240360" cy="64332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105652" y="538889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3994601" y="494033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cxnSp>
        <p:nvCxnSpPr>
          <p:cNvPr id="16" name="直線接點 15"/>
          <p:cNvCxnSpPr/>
          <p:nvPr/>
        </p:nvCxnSpPr>
        <p:spPr>
          <a:xfrm>
            <a:off x="2127004" y="1844824"/>
            <a:ext cx="3240360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5362753" y="1772816"/>
            <a:ext cx="0" cy="144016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2122393" y="1772816"/>
            <a:ext cx="0" cy="144016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1804997" y="1394907"/>
            <a:ext cx="63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/>
              <a:t>t</a:t>
            </a:r>
            <a:r>
              <a:rPr lang="en-US" altLang="zh-TW" dirty="0" smtClean="0"/>
              <a:t> = 0</a:t>
            </a:r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5045357" y="1403484"/>
            <a:ext cx="63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/>
              <a:t>t</a:t>
            </a:r>
            <a:r>
              <a:rPr lang="en-US" altLang="zh-TW" dirty="0" smtClean="0"/>
              <a:t> = 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5556009" y="4869160"/>
                <a:ext cx="3629001" cy="44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/>
                          </a:rPr>
                          <m:t>120−90−10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/>
                          </a:rPr>
                          <m:t>1</m:t>
                        </m:r>
                      </m:den>
                    </m:f>
                    <m:r>
                      <a:rPr lang="en-US" altLang="zh-TW" sz="1600" b="0" i="1" smtClean="0">
                        <a:latin typeface="Cambria Math"/>
                      </a:rPr>
                      <m:t>=20</m:t>
                    </m:r>
                  </m:oMath>
                </a14:m>
                <a:r>
                  <a:rPr lang="zh-TW" altLang="en-US" sz="1600" dirty="0" smtClean="0"/>
                  <a:t>      </a:t>
                </a:r>
                <a:r>
                  <a:rPr lang="en-US" altLang="zh-TW" sz="1600" dirty="0" smtClean="0"/>
                  <a:t>(CC unconverted)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009" y="4869160"/>
                <a:ext cx="3629001" cy="440505"/>
              </a:xfrm>
              <a:prstGeom prst="rect">
                <a:avLst/>
              </a:prstGeom>
              <a:blipFill rotWithShape="1">
                <a:blip r:embed="rId5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/>
              <p:cNvSpPr txBox="1"/>
              <p:nvPr/>
            </p:nvSpPr>
            <p:spPr>
              <a:xfrm>
                <a:off x="5556009" y="5480810"/>
                <a:ext cx="3629001" cy="44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/>
                          </a:rPr>
                          <m:t>100−90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/>
                          </a:rPr>
                          <m:t>1+2</m:t>
                        </m:r>
                      </m:den>
                    </m:f>
                    <m:r>
                      <a:rPr lang="en-US" altLang="zh-TW" sz="1600" b="0" i="1" smtClean="0">
                        <a:latin typeface="Cambria Math"/>
                      </a:rPr>
                      <m:t>=3.33</m:t>
                    </m:r>
                  </m:oMath>
                </a14:m>
                <a:r>
                  <a:rPr lang="zh-TW" altLang="en-US" sz="1600" dirty="0" smtClean="0"/>
                  <a:t>        </a:t>
                </a:r>
                <a:r>
                  <a:rPr lang="en-US" altLang="zh-TW" sz="1600" dirty="0" smtClean="0"/>
                  <a:t>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23" name="文字方塊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009" y="5480810"/>
                <a:ext cx="3629001" cy="440505"/>
              </a:xfrm>
              <a:prstGeom prst="rect">
                <a:avLst/>
              </a:prstGeom>
              <a:blipFill rotWithShape="1">
                <a:blip r:embed="rId6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字方塊 23"/>
          <p:cNvSpPr txBox="1"/>
          <p:nvPr/>
        </p:nvSpPr>
        <p:spPr>
          <a:xfrm>
            <a:off x="5695527" y="6246831"/>
            <a:ext cx="36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</a:t>
            </a:r>
            <a:r>
              <a:rPr lang="zh-TW" altLang="en-US" sz="1600" dirty="0" smtClean="0"/>
              <a:t>                             </a:t>
            </a:r>
            <a:r>
              <a:rPr lang="en-US" altLang="zh-TW" sz="1600" dirty="0" smtClean="0"/>
              <a:t>(default)</a:t>
            </a:r>
            <a:endParaRPr lang="zh-TW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/>
              <p:cNvSpPr txBox="1"/>
              <p:nvPr/>
            </p:nvSpPr>
            <p:spPr>
              <a:xfrm>
                <a:off x="118431" y="5516397"/>
                <a:ext cx="1993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/>
                          </a:rPr>
                          <m:t>𝒖</m:t>
                        </m:r>
                      </m:sup>
                    </m:sSubSup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r>
                      <a:rPr lang="en-US" altLang="zh-TW" b="1" i="1" smtClean="0">
                        <a:latin typeface="Cambria Math"/>
                      </a:rPr>
                      <m:t>𝑬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/>
                              </a:rPr>
                              <m:t>𝑻</m:t>
                            </m:r>
                          </m:sub>
                        </m:sSub>
                      </m:e>
                    </m:d>
                    <m:r>
                      <a:rPr lang="en-US" altLang="zh-TW" b="1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b="1" dirty="0" smtClean="0"/>
                  <a:t> 6.67</a:t>
                </a:r>
                <a:endParaRPr lang="zh-TW" altLang="en-US" b="1" dirty="0"/>
              </a:p>
            </p:txBody>
          </p:sp>
        </mc:Choice>
        <mc:Fallback xmlns="">
          <p:sp>
            <p:nvSpPr>
              <p:cNvPr id="25" name="文字方塊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31" y="5516397"/>
                <a:ext cx="1993623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2141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直線接點 25"/>
          <p:cNvCxnSpPr/>
          <p:nvPr/>
        </p:nvCxnSpPr>
        <p:spPr>
          <a:xfrm flipV="1">
            <a:off x="2127004" y="2131650"/>
            <a:ext cx="3240360" cy="57606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2112054" y="2714610"/>
            <a:ext cx="324036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2127004" y="2714610"/>
            <a:ext cx="3240360" cy="64332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4049840" y="194698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4105652" y="24079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059672" y="28516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124080" y="2563698"/>
                <a:ext cx="20240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/>
                          </a:rPr>
                          <m:t>𝒖</m:t>
                        </m:r>
                      </m:sup>
                    </m:sSubSup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r>
                      <a:rPr lang="en-US" altLang="zh-TW" b="1" i="1" smtClean="0">
                        <a:latin typeface="Cambria Math"/>
                      </a:rPr>
                      <m:t>𝑬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/>
                              </a:rPr>
                              <m:t>𝑻</m:t>
                            </m:r>
                          </m:sub>
                        </m:sSub>
                      </m:e>
                    </m:d>
                    <m:r>
                      <a:rPr lang="en-US" altLang="zh-TW" b="1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b="1" dirty="0" smtClean="0"/>
                  <a:t> 5.83</a:t>
                </a:r>
                <a:endParaRPr lang="zh-TW" altLang="en-US" b="1" dirty="0"/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0" y="2563698"/>
                <a:ext cx="2024016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333" r="-1807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字方塊 32"/>
          <p:cNvSpPr txBox="1"/>
          <p:nvPr/>
        </p:nvSpPr>
        <p:spPr>
          <a:xfrm>
            <a:off x="5513664" y="1924667"/>
            <a:ext cx="36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10                                 (CC unconverted)</a:t>
            </a:r>
            <a:endParaRPr lang="zh-TW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5517743" y="2592606"/>
                <a:ext cx="36290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1600" b="0" i="1" smtClean="0">
                        <a:latin typeface="Cambria Math"/>
                      </a:rPr>
                      <m:t>2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×3.33=6.67</m:t>
                    </m:r>
                  </m:oMath>
                </a14:m>
                <a:r>
                  <a:rPr lang="en-US" altLang="zh-TW" sz="1600" dirty="0" smtClean="0"/>
                  <a:t>        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7743" y="2592606"/>
                <a:ext cx="3629001" cy="338554"/>
              </a:xfrm>
              <a:prstGeom prst="rect">
                <a:avLst/>
              </a:prstGeom>
              <a:blipFill rotWithShape="1">
                <a:blip r:embed="rId9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字方塊 34"/>
          <p:cNvSpPr txBox="1"/>
          <p:nvPr/>
        </p:nvSpPr>
        <p:spPr>
          <a:xfrm>
            <a:off x="5572817" y="3188662"/>
            <a:ext cx="36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</a:t>
            </a:r>
            <a:r>
              <a:rPr lang="zh-TW" altLang="en-US" sz="1600" dirty="0" smtClean="0"/>
              <a:t>                                   </a:t>
            </a:r>
            <a:r>
              <a:rPr lang="en-US" altLang="zh-TW" sz="1600" dirty="0" smtClean="0"/>
              <a:t>(default)</a:t>
            </a:r>
            <a:endParaRPr lang="zh-TW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/>
              <p:cNvSpPr txBox="1"/>
              <p:nvPr/>
            </p:nvSpPr>
            <p:spPr>
              <a:xfrm>
                <a:off x="655740" y="6068893"/>
                <a:ext cx="22985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 b="0" dirty="0" smtClean="0"/>
                  <a:t>(  (100 </a:t>
                </a:r>
                <a14:m>
                  <m:oMath xmlns:m="http://schemas.openxmlformats.org/officeDocument/2006/math">
                    <m:r>
                      <a:rPr lang="en-US" altLang="zh-TW" sz="12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altLang="zh-TW" sz="1200" b="0" dirty="0" smtClean="0"/>
                  <a:t>87.50</a:t>
                </a:r>
                <a14:m>
                  <m:oMath xmlns:m="http://schemas.openxmlformats.org/officeDocument/2006/math">
                    <m:r>
                      <a:rPr lang="en-US" altLang="zh-TW" sz="1200" b="0" i="0" smtClean="0">
                        <a:latin typeface="Cambria Math"/>
                      </a:rPr>
                      <m:t>−5.83)/1=</m:t>
                    </m:r>
                  </m:oMath>
                </a14:m>
                <a:r>
                  <a:rPr lang="en-US" altLang="zh-TW" sz="1200" dirty="0" smtClean="0"/>
                  <a:t> 6.67  )</a:t>
                </a:r>
                <a:endParaRPr lang="zh-TW" altLang="en-US" sz="1200" dirty="0"/>
              </a:p>
            </p:txBody>
          </p:sp>
        </mc:Choice>
        <mc:Fallback xmlns="">
          <p:sp>
            <p:nvSpPr>
              <p:cNvPr id="36" name="文字方塊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40" y="6068893"/>
                <a:ext cx="2298514" cy="276999"/>
              </a:xfrm>
              <a:prstGeom prst="rect">
                <a:avLst/>
              </a:prstGeom>
              <a:blipFill rotWithShape="1">
                <a:blip r:embed="rId10"/>
                <a:stretch>
                  <a:fillRect l="-265" b="-17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直線單箭頭接點 36"/>
          <p:cNvCxnSpPr/>
          <p:nvPr/>
        </p:nvCxnSpPr>
        <p:spPr>
          <a:xfrm flipH="1">
            <a:off x="1606189" y="4360869"/>
            <a:ext cx="4624995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/>
          <p:cNvSpPr txBox="1"/>
          <p:nvPr/>
        </p:nvSpPr>
        <p:spPr>
          <a:xfrm>
            <a:off x="2414760" y="397250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If the CC is unconverted at 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dirty="0" smtClean="0">
                <a:solidFill>
                  <a:srgbClr val="FF0000"/>
                </a:solidFill>
              </a:rPr>
              <a:t> = 0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2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792088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>
              <a:spcBef>
                <a:spcPct val="0"/>
              </a:spcBef>
            </a:pPr>
            <a:r>
              <a:rPr lang="en-US" altLang="zh-TW" sz="32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One – step Trinomial Tree Model</a:t>
            </a:r>
            <a:r>
              <a:rPr lang="zh-TW" altLang="en-US" sz="3200" dirty="0">
                <a:latin typeface="Arial" pitchFamily="34" charset="0"/>
                <a:ea typeface="標楷體" pitchFamily="65" charset="-120"/>
                <a:cs typeface="Arial" pitchFamily="34" charset="0"/>
              </a:rPr>
              <a:t>－多解</a:t>
            </a:r>
            <a:r>
              <a:rPr lang="en-US" altLang="zh-TW" sz="32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(3)</a:t>
            </a:r>
            <a:endParaRPr lang="en-US" altLang="zh-TW" sz="32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75" y="203200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179512" y="764705"/>
            <a:ext cx="5904656" cy="4320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TW" sz="2400" b="1" dirty="0" smtClean="0"/>
              <a:t> Conversion is another equilibrium at time 0</a:t>
            </a:r>
            <a:endParaRPr lang="zh-TW" altLang="en-US" sz="2400" b="1" dirty="0"/>
          </a:p>
        </p:txBody>
      </p:sp>
      <p:cxnSp>
        <p:nvCxnSpPr>
          <p:cNvPr id="9" name="直線接點 8"/>
          <p:cNvCxnSpPr/>
          <p:nvPr/>
        </p:nvCxnSpPr>
        <p:spPr>
          <a:xfrm flipV="1">
            <a:off x="1903340" y="5371834"/>
            <a:ext cx="3240360" cy="57606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1897365" y="5947898"/>
            <a:ext cx="324036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3835151" y="60848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cxnSp>
        <p:nvCxnSpPr>
          <p:cNvPr id="12" name="直線接點 11"/>
          <p:cNvCxnSpPr/>
          <p:nvPr/>
        </p:nvCxnSpPr>
        <p:spPr>
          <a:xfrm>
            <a:off x="1912315" y="5947898"/>
            <a:ext cx="3240360" cy="64332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3890963" y="563572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3779912" y="518716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cxnSp>
        <p:nvCxnSpPr>
          <p:cNvPr id="15" name="直線接點 14"/>
          <p:cNvCxnSpPr/>
          <p:nvPr/>
        </p:nvCxnSpPr>
        <p:spPr>
          <a:xfrm>
            <a:off x="1912315" y="1772816"/>
            <a:ext cx="3240360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5148064" y="1700808"/>
            <a:ext cx="0" cy="144016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1907704" y="1700808"/>
            <a:ext cx="0" cy="144016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590308" y="1322899"/>
            <a:ext cx="63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/>
              <a:t>t</a:t>
            </a:r>
            <a:r>
              <a:rPr lang="en-US" altLang="zh-TW" dirty="0" smtClean="0"/>
              <a:t> = 0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4830668" y="1331476"/>
            <a:ext cx="63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/>
              <a:t>t</a:t>
            </a:r>
            <a:r>
              <a:rPr lang="en-US" altLang="zh-TW" dirty="0" smtClean="0"/>
              <a:t> = 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5341320" y="5115995"/>
                <a:ext cx="3629001" cy="44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/>
                          </a:rPr>
                          <m:t>120−90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/>
                          </a:rPr>
                          <m:t>1+2</m:t>
                        </m:r>
                      </m:den>
                    </m:f>
                    <m:r>
                      <a:rPr lang="en-US" altLang="zh-TW" sz="1600" b="0" i="1" smtClean="0">
                        <a:latin typeface="Cambria Math"/>
                      </a:rPr>
                      <m:t>=10</m:t>
                    </m:r>
                  </m:oMath>
                </a14:m>
                <a:r>
                  <a:rPr lang="zh-TW" altLang="en-US" sz="1600" dirty="0" smtClean="0"/>
                  <a:t>          </a:t>
                </a:r>
                <a:r>
                  <a:rPr lang="en-US" altLang="zh-TW" sz="1600" dirty="0" smtClean="0"/>
                  <a:t>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320" y="5115995"/>
                <a:ext cx="3629001" cy="440505"/>
              </a:xfrm>
              <a:prstGeom prst="rect">
                <a:avLst/>
              </a:prstGeom>
              <a:blipFill rotWithShape="1">
                <a:blip r:embed="rId4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5341320" y="5727645"/>
                <a:ext cx="3629001" cy="44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/>
                          </a:rPr>
                          <m:t>100−90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/>
                          </a:rPr>
                          <m:t>1+2</m:t>
                        </m:r>
                      </m:den>
                    </m:f>
                    <m:r>
                      <a:rPr lang="en-US" altLang="zh-TW" sz="1600" b="0" i="1" smtClean="0">
                        <a:latin typeface="Cambria Math"/>
                      </a:rPr>
                      <m:t>=3.33</m:t>
                    </m:r>
                  </m:oMath>
                </a14:m>
                <a:r>
                  <a:rPr lang="zh-TW" altLang="en-US" sz="1600" dirty="0" smtClean="0"/>
                  <a:t>        </a:t>
                </a:r>
                <a:r>
                  <a:rPr lang="en-US" altLang="zh-TW" sz="1600" dirty="0" smtClean="0"/>
                  <a:t>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320" y="5727645"/>
                <a:ext cx="3629001" cy="440505"/>
              </a:xfrm>
              <a:prstGeom prst="rect">
                <a:avLst/>
              </a:prstGeom>
              <a:blipFill rotWithShape="1">
                <a:blip r:embed="rId5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字方塊 22"/>
          <p:cNvSpPr txBox="1"/>
          <p:nvPr/>
        </p:nvSpPr>
        <p:spPr>
          <a:xfrm>
            <a:off x="5436096" y="6381328"/>
            <a:ext cx="36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</a:t>
            </a:r>
            <a:r>
              <a:rPr lang="zh-TW" altLang="en-US" sz="1600" dirty="0" smtClean="0"/>
              <a:t>                             </a:t>
            </a:r>
            <a:r>
              <a:rPr lang="en-US" altLang="zh-TW" sz="1600" dirty="0" smtClean="0"/>
              <a:t>(default)</a:t>
            </a:r>
            <a:endParaRPr lang="zh-TW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/>
              <p:cNvSpPr txBox="1"/>
              <p:nvPr/>
            </p:nvSpPr>
            <p:spPr>
              <a:xfrm>
                <a:off x="646651" y="5763232"/>
                <a:ext cx="1128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/>
                          </a:rPr>
                          <m:t>𝒄</m:t>
                        </m:r>
                      </m:sup>
                    </m:sSubSup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b="1" dirty="0" smtClean="0"/>
                  <a:t> 4.17</a:t>
                </a:r>
                <a:endParaRPr lang="zh-TW" altLang="en-US" b="1" dirty="0"/>
              </a:p>
            </p:txBody>
          </p:sp>
        </mc:Choice>
        <mc:Fallback xmlns="">
          <p:sp>
            <p:nvSpPr>
              <p:cNvPr id="24" name="文字方塊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51" y="5763232"/>
                <a:ext cx="1128771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4324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接點 24"/>
          <p:cNvCxnSpPr/>
          <p:nvPr/>
        </p:nvCxnSpPr>
        <p:spPr>
          <a:xfrm flipV="1">
            <a:off x="1912315" y="2078486"/>
            <a:ext cx="3240360" cy="57606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1897365" y="2661446"/>
            <a:ext cx="324036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1912315" y="2661446"/>
            <a:ext cx="3240360" cy="643329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3835151" y="18938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3890963" y="235477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3844983" y="279844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0.25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/>
              <p:cNvSpPr txBox="1"/>
              <p:nvPr/>
            </p:nvSpPr>
            <p:spPr>
              <a:xfrm>
                <a:off x="628890" y="2510534"/>
                <a:ext cx="11347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/>
                          </a:rPr>
                          <m:t>𝒄</m:t>
                        </m:r>
                      </m:sup>
                    </m:sSubSup>
                    <m:r>
                      <a:rPr lang="en-US" altLang="zh-TW" b="1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b="1" dirty="0" smtClean="0"/>
                  <a:t> 8.33</a:t>
                </a:r>
                <a:endParaRPr lang="zh-TW" altLang="en-US" b="1" dirty="0"/>
              </a:p>
            </p:txBody>
          </p:sp>
        </mc:Choice>
        <mc:Fallback xmlns="">
          <p:sp>
            <p:nvSpPr>
              <p:cNvPr id="31" name="文字方塊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0" y="2510534"/>
                <a:ext cx="1134798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333" r="-4839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5303054" y="2539442"/>
                <a:ext cx="36290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1600" b="0" i="1" smtClean="0">
                        <a:latin typeface="Cambria Math"/>
                      </a:rPr>
                      <m:t>2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×3.33=6.67</m:t>
                    </m:r>
                  </m:oMath>
                </a14:m>
                <a:r>
                  <a:rPr lang="en-US" altLang="zh-TW" sz="1600" dirty="0" smtClean="0"/>
                  <a:t>        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054" y="2539442"/>
                <a:ext cx="3629001" cy="338554"/>
              </a:xfrm>
              <a:prstGeom prst="rect">
                <a:avLst/>
              </a:prstGeom>
              <a:blipFill rotWithShape="1">
                <a:blip r:embed="rId8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字方塊 32"/>
          <p:cNvSpPr txBox="1"/>
          <p:nvPr/>
        </p:nvSpPr>
        <p:spPr>
          <a:xfrm>
            <a:off x="5358128" y="3135498"/>
            <a:ext cx="36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</a:t>
            </a:r>
            <a:r>
              <a:rPr lang="zh-TW" altLang="en-US" sz="1600" dirty="0" smtClean="0"/>
              <a:t>                                   </a:t>
            </a:r>
            <a:r>
              <a:rPr lang="en-US" altLang="zh-TW" sz="1600" dirty="0" smtClean="0"/>
              <a:t>(default)</a:t>
            </a:r>
            <a:endParaRPr lang="zh-TW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3"/>
              <p:cNvSpPr txBox="1"/>
              <p:nvPr/>
            </p:nvSpPr>
            <p:spPr>
              <a:xfrm>
                <a:off x="426111" y="6320353"/>
                <a:ext cx="232839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 b="0" dirty="0" smtClean="0"/>
                  <a:t>(  (100 </a:t>
                </a:r>
                <a14:m>
                  <m:oMath xmlns:m="http://schemas.openxmlformats.org/officeDocument/2006/math">
                    <m:r>
                      <a:rPr lang="en-US" altLang="zh-TW" sz="12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altLang="zh-TW" sz="1200" b="0" dirty="0" smtClean="0"/>
                  <a:t>87.50</a:t>
                </a:r>
                <a14:m>
                  <m:oMath xmlns:m="http://schemas.openxmlformats.org/officeDocument/2006/math">
                    <m:r>
                      <a:rPr lang="en-US" altLang="zh-TW" sz="1200" b="0" i="0" smtClean="0">
                        <a:latin typeface="Cambria Math"/>
                      </a:rPr>
                      <m:t>)/(1+2)=</m:t>
                    </m:r>
                  </m:oMath>
                </a14:m>
                <a:r>
                  <a:rPr lang="en-US" altLang="zh-TW" sz="1200" dirty="0" smtClean="0"/>
                  <a:t> 4.17   )</a:t>
                </a:r>
                <a:endParaRPr lang="zh-TW" altLang="en-US" sz="1200" dirty="0"/>
              </a:p>
            </p:txBody>
          </p:sp>
        </mc:Choice>
        <mc:Fallback xmlns="">
          <p:sp>
            <p:nvSpPr>
              <p:cNvPr id="34" name="文字方塊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11" y="6320353"/>
                <a:ext cx="2328394" cy="276999"/>
              </a:xfrm>
              <a:prstGeom prst="rect">
                <a:avLst/>
              </a:prstGeom>
              <a:blipFill rotWithShape="1">
                <a:blip r:embed="rId9"/>
                <a:stretch>
                  <a:fillRect l="-262" b="-17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字方塊 34"/>
              <p:cNvSpPr txBox="1"/>
              <p:nvPr/>
            </p:nvSpPr>
            <p:spPr>
              <a:xfrm>
                <a:off x="755576" y="2966984"/>
                <a:ext cx="14574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 b="0" dirty="0" smtClean="0"/>
                  <a:t>(  </a:t>
                </a:r>
                <a14:m>
                  <m:oMath xmlns:m="http://schemas.openxmlformats.org/officeDocument/2006/math">
                    <m:r>
                      <a:rPr lang="en-US" altLang="zh-TW" sz="1200" i="1">
                        <a:latin typeface="Cambria Math"/>
                      </a:rPr>
                      <m:t>2</m:t>
                    </m:r>
                    <m:r>
                      <a:rPr lang="en-US" altLang="zh-TW" sz="12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200" b="0" i="1" smtClean="0">
                        <a:latin typeface="Cambria Math"/>
                        <a:ea typeface="Cambria Math"/>
                      </a:rPr>
                      <m:t>4.17</m:t>
                    </m:r>
                    <m:r>
                      <a:rPr lang="en-US" altLang="zh-TW" sz="12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altLang="zh-TW" sz="1200" b="0" i="1" smtClean="0">
                        <a:latin typeface="Cambria Math"/>
                        <a:ea typeface="Cambria Math"/>
                      </a:rPr>
                      <m:t>8.33</m:t>
                    </m:r>
                  </m:oMath>
                </a14:m>
                <a:r>
                  <a:rPr lang="en-US" altLang="zh-TW" sz="1200" b="0" dirty="0" smtClean="0"/>
                  <a:t>  </a:t>
                </a:r>
                <a:r>
                  <a:rPr lang="en-US" altLang="zh-TW" sz="1200" dirty="0" smtClean="0"/>
                  <a:t>)</a:t>
                </a:r>
                <a:endParaRPr lang="zh-TW" altLang="en-US" sz="1200" dirty="0"/>
              </a:p>
            </p:txBody>
          </p:sp>
        </mc:Choice>
        <mc:Fallback xmlns="">
          <p:sp>
            <p:nvSpPr>
              <p:cNvPr id="35" name="文字方塊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966984"/>
                <a:ext cx="1457450" cy="276999"/>
              </a:xfrm>
              <a:prstGeom prst="rect">
                <a:avLst/>
              </a:prstGeom>
              <a:blipFill rotWithShape="1">
                <a:blip r:embed="rId10"/>
                <a:stretch>
                  <a:fillRect l="-418" b="-17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5"/>
              <p:cNvSpPr txBox="1"/>
              <p:nvPr/>
            </p:nvSpPr>
            <p:spPr>
              <a:xfrm>
                <a:off x="5307704" y="1882780"/>
                <a:ext cx="36290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1600" b="0" i="1" smtClean="0">
                        <a:latin typeface="Cambria Math"/>
                      </a:rPr>
                      <m:t>2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×10=20</m:t>
                    </m:r>
                  </m:oMath>
                </a14:m>
                <a:r>
                  <a:rPr lang="en-US" altLang="zh-TW" sz="1600" dirty="0" smtClean="0"/>
                  <a:t>              (CC converted)</a:t>
                </a:r>
                <a:endParaRPr lang="zh-TW" altLang="en-US" sz="1600" dirty="0"/>
              </a:p>
            </p:txBody>
          </p:sp>
        </mc:Choice>
        <mc:Fallback xmlns="">
          <p:sp>
            <p:nvSpPr>
              <p:cNvPr id="36" name="文字方塊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704" y="1882780"/>
                <a:ext cx="3629001" cy="338554"/>
              </a:xfrm>
              <a:prstGeom prst="rect">
                <a:avLst/>
              </a:prstGeom>
              <a:blipFill rotWithShape="1">
                <a:blip r:embed="rId11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直線單箭頭接點 36"/>
          <p:cNvCxnSpPr/>
          <p:nvPr/>
        </p:nvCxnSpPr>
        <p:spPr>
          <a:xfrm flipH="1">
            <a:off x="1545919" y="4307705"/>
            <a:ext cx="4624995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/>
          <p:cNvSpPr txBox="1"/>
          <p:nvPr/>
        </p:nvSpPr>
        <p:spPr>
          <a:xfrm>
            <a:off x="2267744" y="391933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If the CC is converted at 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dirty="0" smtClean="0">
                <a:solidFill>
                  <a:srgbClr val="FF0000"/>
                </a:solidFill>
              </a:rPr>
              <a:t> = 0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3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標題 1"/>
          <p:cNvSpPr txBox="1">
            <a:spLocks/>
          </p:cNvSpPr>
          <p:nvPr/>
        </p:nvSpPr>
        <p:spPr>
          <a:xfrm>
            <a:off x="179512" y="44624"/>
            <a:ext cx="65527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4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Numerical </a:t>
            </a:r>
            <a:r>
              <a:rPr lang="en-US" altLang="zh-TW" sz="24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Examples</a:t>
            </a:r>
            <a:r>
              <a:rPr lang="zh-TW" altLang="en-US" sz="24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－多解</a:t>
            </a:r>
            <a:endParaRPr lang="en-US" altLang="zh-TW" sz="24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7" name="Picture 6" descr="004255-3d-glossy-blue-orb-icon-arrows-arrow-styled-left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75" y="203200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74926"/>
            <a:ext cx="6624736" cy="596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5796136" y="6381328"/>
            <a:ext cx="2160240" cy="252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52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16"/>
          <p:cNvGrpSpPr/>
          <p:nvPr/>
        </p:nvGrpSpPr>
        <p:grpSpPr>
          <a:xfrm>
            <a:off x="5404221" y="908719"/>
            <a:ext cx="3776291" cy="2103218"/>
            <a:chOff x="1691680" y="4293890"/>
            <a:chExt cx="4513094" cy="2384727"/>
          </a:xfrm>
        </p:grpSpPr>
        <p:cxnSp>
          <p:nvCxnSpPr>
            <p:cNvPr id="18" name="直線單箭頭接點 17"/>
            <p:cNvCxnSpPr/>
            <p:nvPr/>
          </p:nvCxnSpPr>
          <p:spPr>
            <a:xfrm rot="5400000" flipH="1" flipV="1">
              <a:off x="1188418" y="5373216"/>
              <a:ext cx="2159446" cy="794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群組 18"/>
            <p:cNvGrpSpPr/>
            <p:nvPr/>
          </p:nvGrpSpPr>
          <p:grpSpPr>
            <a:xfrm>
              <a:off x="1691680" y="4408973"/>
              <a:ext cx="4513094" cy="2269644"/>
              <a:chOff x="1691680" y="4408973"/>
              <a:chExt cx="4513094" cy="2269644"/>
            </a:xfrm>
          </p:grpSpPr>
          <p:cxnSp>
            <p:nvCxnSpPr>
              <p:cNvPr id="20" name="直線單箭頭接點 19"/>
              <p:cNvCxnSpPr/>
              <p:nvPr/>
            </p:nvCxnSpPr>
            <p:spPr>
              <a:xfrm>
                <a:off x="1691680" y="6165304"/>
                <a:ext cx="4392488" cy="1588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文字方塊 20"/>
              <p:cNvSpPr txBox="1"/>
              <p:nvPr/>
            </p:nvSpPr>
            <p:spPr>
              <a:xfrm>
                <a:off x="2411758" y="4408973"/>
                <a:ext cx="313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Terminal value</a:t>
                </a:r>
                <a:endParaRPr lang="zh-TW" altLang="en-US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5278110" y="6259851"/>
                <a:ext cx="926664" cy="41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TW"/>
                </a:defPPr>
                <a:lvl1pPr>
                  <a:defRPr>
                    <a:latin typeface="Arial" pitchFamily="34" charset="0"/>
                    <a:ea typeface="標楷體" pitchFamily="65" charset="-120"/>
                    <a:cs typeface="Arial" pitchFamily="34" charset="0"/>
                  </a:defRPr>
                </a:lvl1pPr>
              </a:lstStyle>
              <a:p>
                <a:r>
                  <a:rPr lang="en-US" altLang="zh-TW" dirty="0" smtClean="0"/>
                  <a:t>S(T</a:t>
                </a:r>
                <a:r>
                  <a:rPr lang="en-US" altLang="zh-TW" dirty="0"/>
                  <a:t>)</a:t>
                </a:r>
                <a:endParaRPr lang="zh-TW" altLang="en-US" dirty="0"/>
              </a:p>
            </p:txBody>
          </p:sp>
          <p:cxnSp>
            <p:nvCxnSpPr>
              <p:cNvPr id="23" name="直線接點 22"/>
              <p:cNvCxnSpPr/>
              <p:nvPr/>
            </p:nvCxnSpPr>
            <p:spPr>
              <a:xfrm rot="5400000">
                <a:off x="2915816" y="5589240"/>
                <a:ext cx="1152128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文字方塊 23"/>
              <p:cNvSpPr txBox="1"/>
              <p:nvPr/>
            </p:nvSpPr>
            <p:spPr>
              <a:xfrm>
                <a:off x="3175470" y="6268089"/>
                <a:ext cx="838722" cy="327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S</a:t>
                </a:r>
                <a:r>
                  <a:rPr lang="en-US" altLang="zh-TW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(0)</a:t>
                </a:r>
                <a:endParaRPr lang="zh-TW" altLang="en-US" baseline="-25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cxnSp>
            <p:nvCxnSpPr>
              <p:cNvPr id="25" name="直線接點 24"/>
              <p:cNvCxnSpPr/>
              <p:nvPr/>
            </p:nvCxnSpPr>
            <p:spPr>
              <a:xfrm flipV="1">
                <a:off x="2267744" y="5013176"/>
                <a:ext cx="1224136" cy="115212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/>
              <p:cNvCxnSpPr/>
              <p:nvPr/>
            </p:nvCxnSpPr>
            <p:spPr>
              <a:xfrm>
                <a:off x="3491880" y="5013176"/>
                <a:ext cx="2232248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10800000">
                <a:off x="2267744" y="5013176"/>
                <a:ext cx="1224136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字方塊 27"/>
                  <p:cNvSpPr txBox="1"/>
                  <p:nvPr/>
                </p:nvSpPr>
                <p:spPr>
                  <a:xfrm>
                    <a:off x="1703970" y="4782721"/>
                    <a:ext cx="504056" cy="4092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nor/>
                            </m:rPr>
                            <a:rPr lang="en-US" altLang="zh-TW" sz="2400" kern="1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TW" sz="2400" kern="100" baseline="-25000" dirty="0">
                              <a:solidFill>
                                <a:srgbClr val="000000"/>
                              </a:solidFill>
                              <a:latin typeface="Arial" pitchFamily="34" charset="0"/>
                              <a:ea typeface="標楷體" pitchFamily="65" charset="-120"/>
                              <a:cs typeface="Arial" pitchFamily="34" charset="0"/>
                            </a:rPr>
                            <m:t>2</m:t>
                          </m:r>
                        </m:oMath>
                      </m:oMathPara>
                    </a14:m>
                    <a:endParaRPr lang="zh-TW" altLang="en-US" sz="2400" dirty="0">
                      <a:latin typeface="標楷體" pitchFamily="65" charset="-120"/>
                      <a:ea typeface="標楷體" pitchFamily="65" charset="-120"/>
                    </a:endParaRPr>
                  </a:p>
                </p:txBody>
              </p:sp>
            </mc:Choice>
            <mc:Fallback xmlns="">
              <p:sp>
                <p:nvSpPr>
                  <p:cNvPr id="28" name="文字方塊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03970" y="4782721"/>
                    <a:ext cx="504056" cy="409276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4348" r="-18841" b="-3559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文字方塊 28"/>
              <p:cNvSpPr txBox="1"/>
              <p:nvPr/>
            </p:nvSpPr>
            <p:spPr>
              <a:xfrm>
                <a:off x="1979712" y="6268088"/>
                <a:ext cx="432048" cy="327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0</a:t>
                </a:r>
                <a:endParaRPr lang="zh-TW" altLang="en-US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33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3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3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8" name="標題 3"/>
          <p:cNvSpPr txBox="1">
            <a:spLocks/>
          </p:cNvSpPr>
          <p:nvPr/>
        </p:nvSpPr>
        <p:spPr>
          <a:xfrm>
            <a:off x="35496" y="188640"/>
            <a:ext cx="4248473" cy="3222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r>
              <a:rPr lang="zh-TW" altLang="en-US" dirty="0" smtClean="0">
                <a:latin typeface="Arial" pitchFamily="34" charset="0"/>
                <a:cs typeface="Arial" pitchFamily="34" charset="0"/>
              </a:rPr>
              <a:t>反轉可轉換債券</a:t>
            </a:r>
            <a:r>
              <a:rPr lang="en-US" altLang="zh-TW" dirty="0" smtClean="0">
                <a:latin typeface="Arial" pitchFamily="34" charset="0"/>
                <a:cs typeface="Arial" pitchFamily="34" charset="0"/>
              </a:rPr>
              <a:t>(RC)</a:t>
            </a:r>
            <a:endParaRPr lang="zh-TW" altLang="en-US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5227" y="1196752"/>
                <a:ext cx="2779864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 smtClean="0"/>
                  <a:t>Terminal Value </a:t>
                </a:r>
                <a:r>
                  <a:rPr lang="en-US" altLang="zh-TW" dirty="0" smtClean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sz="300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3000" i="1" smtClean="0">
                                <a:latin typeface="Cambria Math"/>
                              </a:rPr>
                            </m:ctrlPr>
                          </m:eqArrPr>
                          <m:e/>
                          <m:e/>
                        </m:eqArr>
                      </m:e>
                    </m:d>
                  </m:oMath>
                </a14:m>
                <a:endParaRPr lang="zh-TW" altLang="en-US" sz="30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" y="1196752"/>
                <a:ext cx="2779864" cy="898964"/>
              </a:xfrm>
              <a:prstGeom prst="rect">
                <a:avLst/>
              </a:prstGeom>
              <a:blipFill rotWithShape="1">
                <a:blip r:embed="rId9"/>
                <a:stretch>
                  <a:fillRect l="-35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2328318" y="1276902"/>
                <a:ext cx="27047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kern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altLang="zh-TW" kern="1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m:t>2</m:t>
                      </m:r>
                      <m:r>
                        <a:rPr lang="zh-TW" altLang="en-US" b="0" i="1" kern="100" baseline="-25000" dirty="0" smtClean="0">
                          <a:solidFill>
                            <a:srgbClr val="000000"/>
                          </a:solidFill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　　　　</m:t>
                      </m:r>
                      <m:r>
                        <a:rPr lang="zh-TW" altLang="en-US" b="0" i="1" smtClean="0">
                          <a:latin typeface="Cambria Math"/>
                        </a:rPr>
                        <m:t>，</m:t>
                      </m:r>
                      <m:r>
                        <a:rPr lang="zh-TW" altLang="en-US" b="0" i="1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/>
                        </a:rPr>
                        <m:t>if</m:t>
                      </m:r>
                      <m:r>
                        <a:rPr lang="en-US" altLang="zh-TW" b="0" i="0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e>
                      </m:d>
                      <m:r>
                        <a:rPr lang="zh-TW" altLang="en-US" b="0" i="1" smtClean="0">
                          <a:latin typeface="Cambria Math"/>
                        </a:rPr>
                        <m:t>＞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(0)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318" y="1276902"/>
                <a:ext cx="2704779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39"/>
              <p:cNvSpPr txBox="1"/>
              <p:nvPr/>
            </p:nvSpPr>
            <p:spPr>
              <a:xfrm>
                <a:off x="3131840" y="1796115"/>
                <a:ext cx="20882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b="0" i="1" smtClean="0">
                          <a:latin typeface="Cambria Math"/>
                        </a:rPr>
                        <m:t>，</m:t>
                      </m:r>
                      <m:r>
                        <a:rPr lang="zh-TW" altLang="en-US" b="0" i="1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/>
                        </a:rPr>
                        <m:t>if</m:t>
                      </m:r>
                      <m:r>
                        <a:rPr lang="en-US" altLang="zh-TW" b="0" i="0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e>
                      </m:d>
                      <m:r>
                        <a:rPr lang="en-US" altLang="zh-TW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altLang="zh-TW" b="0" i="1" smtClean="0">
                          <a:latin typeface="Cambria Math"/>
                        </a:rPr>
                        <m:t>𝑆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(0)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0" name="文字方塊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796115"/>
                <a:ext cx="2088232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文字方塊 42"/>
          <p:cNvSpPr txBox="1"/>
          <p:nvPr/>
        </p:nvSpPr>
        <p:spPr>
          <a:xfrm>
            <a:off x="2804125" y="170080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S(T)</a:t>
            </a:r>
            <a:endParaRPr lang="zh-TW" altLang="en-US" dirty="0"/>
          </a:p>
        </p:txBody>
      </p:sp>
      <p:pic>
        <p:nvPicPr>
          <p:cNvPr id="30" name="Picture 6" descr="004255-3d-glossy-blue-orb-icon-arrows-arrow-styled-left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-8353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77016" y="2996952"/>
            <a:ext cx="8943233" cy="3762382"/>
            <a:chOff x="251520" y="2529029"/>
            <a:chExt cx="8511733" cy="42843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2"/>
                <p:cNvSpPr>
                  <a:spLocks noChangeArrowheads="1"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4441929" y="3697457"/>
                  <a:ext cx="4219239" cy="3054379"/>
                </a:xfrm>
                <a:prstGeom prst="rect">
                  <a:avLst/>
                </a:prstGeom>
                <a:noFill/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𝑚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zh-TW" altLang="en-U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</a:t>
                  </a:r>
                  <a:r>
                    <a:rPr lang="en-US" altLang="zh-TW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conversion 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ratio</a:t>
                  </a:r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 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at time t</a:t>
                  </a:r>
                  <a:endParaRPr lang="en-US" altLang="zh-TW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CC</a:t>
                  </a:r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在時間點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t</a:t>
                  </a:r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時的價值</a:t>
                  </a:r>
                  <a:endParaRPr lang="en-US" altLang="zh-TW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:r>
                    <a:rPr lang="en-US" altLang="zh-TW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S(t)</a:t>
                  </a:r>
                  <a:r>
                    <a:rPr lang="zh-TW" altLang="en-U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：時間點</a:t>
                  </a:r>
                  <a:r>
                    <a:rPr lang="en-US" altLang="zh-TW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t</a:t>
                  </a:r>
                  <a:r>
                    <a:rPr lang="zh-TW" altLang="en-US" sz="2000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時的發行公司</a:t>
                  </a:r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股價</a:t>
                  </a:r>
                  <a:endParaRPr lang="en-US" altLang="zh-TW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14:m>
                    <m:oMath xmlns:m="http://schemas.openxmlformats.org/officeDocument/2006/math"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/>
                          <a:ea typeface="標楷體" pitchFamily="65" charset="-120"/>
                        </a:rPr>
                        <m:t>𝑛</m:t>
                      </m:r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/>
                          <a:ea typeface="標楷體" pitchFamily="65" charset="-120"/>
                        </a:rPr>
                        <m:t> </m:t>
                      </m:r>
                    </m:oMath>
                  </a14:m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：流通在外股數</a:t>
                  </a:r>
                  <a:endParaRPr lang="en-US" altLang="zh-TW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當</a:t>
                  </a:r>
                  <a:r>
                    <a:rPr lang="en-US" altLang="zh-TW" sz="20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nS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(t)</a:t>
                  </a:r>
                  <a14:m>
                    <m:oMath xmlns:m="http://schemas.openxmlformats.org/officeDocument/2006/math">
                      <m:r>
                        <a:rPr lang="en-US" altLang="zh-TW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≤</m:t>
                      </m:r>
                      <m:sSub>
                        <m:sSub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zh-TW" altLang="en-US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時則轉換</a:t>
                  </a:r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(S(t)</a:t>
                  </a:r>
                  <a:r>
                    <a:rPr lang="en-US" altLang="zh-TW" sz="2000" dirty="0">
                      <a:ea typeface="Cambria Math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2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≤</m:t>
                      </m:r>
                      <m:f>
                        <m:fPr>
                          <m:ctrlPr>
                            <a:rPr lang="en-US" altLang="zh-TW" sz="220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200" i="1">
                                  <a:latin typeface="Cambria Math"/>
                                  <a:ea typeface="標楷體" pitchFamily="65" charset="-12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/>
                                  <a:ea typeface="標楷體" pitchFamily="65" charset="-12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/>
                                  <a:ea typeface="標楷體" pitchFamily="65" charset="-12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2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𝑛</m:t>
                          </m:r>
                        </m:den>
                      </m:f>
                    </m:oMath>
                  </a14:m>
                  <a:r>
                    <a:rPr lang="en-US" altLang="zh-TW" sz="2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)</a:t>
                  </a:r>
                  <a:endParaRPr lang="zh-TW" alt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:pPr algn="ctr"/>
                  <a:endParaRPr lang="zh-TW" altLang="en-US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441929" y="3697457"/>
                  <a:ext cx="4219239" cy="3054379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1370" t="-903"/>
                  </a:stretch>
                </a:blipFill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字方塊 30"/>
                <p:cNvSpPr txBox="1"/>
                <p:nvPr/>
              </p:nvSpPr>
              <p:spPr>
                <a:xfrm>
                  <a:off x="1018185" y="5610050"/>
                  <a:ext cx="2455691" cy="10390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600" b="0" i="1" kern="100" dirty="0" smtClean="0">
                            <a:solidFill>
                              <a:srgbClr val="00000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  <m:r>
                          <a:rPr lang="en-US" altLang="zh-TW" sz="2600" b="0" i="1" kern="100" dirty="0" smtClean="0">
                            <a:solidFill>
                              <a:srgbClr val="00000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2600" b="0" i="1" kern="100" dirty="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600" b="0" i="1" kern="100" dirty="0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600" b="0" i="1" kern="100" dirty="0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TW" sz="2600" b="0" i="1" kern="100" dirty="0" smtClean="0">
                                    <a:solidFill>
                                      <a:srgbClr val="000000"/>
                                    </a:solidFill>
                                    <a:latin typeface="Cambria Math"/>
                                    <a:ea typeface="標楷體" pitchFamily="65" charset="-120"/>
                                    <a:cs typeface="Arial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TW" sz="2600" b="0" i="1" kern="100" dirty="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𝑆</m:t>
                            </m:r>
                            <m:r>
                              <a:rPr lang="en-US" altLang="zh-TW" sz="2600" b="0" i="1" kern="100" dirty="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(0)</m:t>
                            </m:r>
                          </m:den>
                        </m:f>
                      </m:oMath>
                    </m:oMathPara>
                  </a14:m>
                  <a:endParaRPr lang="zh-TW" altLang="en-US" sz="2600" dirty="0"/>
                </a:p>
              </p:txBody>
            </p:sp>
          </mc:Choice>
          <mc:Fallback xmlns="">
            <p:sp>
              <p:nvSpPr>
                <p:cNvPr id="31" name="文字方塊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8185" y="5610050"/>
                  <a:ext cx="2455691" cy="1039087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矩形 1"/>
                <p:cNvSpPr/>
                <p:nvPr/>
              </p:nvSpPr>
              <p:spPr>
                <a:xfrm>
                  <a:off x="4803895" y="5718219"/>
                  <a:ext cx="2970643" cy="8227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𝑛</m:t>
                        </m:r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⇔</m:t>
                        </m:r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2000" i="1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標楷體" pitchFamily="65" charset="-12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/</m:t>
                            </m:r>
                            <m:r>
                              <a:rPr lang="en-US" altLang="zh-TW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標楷體" pitchFamily="65" charset="-120"/>
                              </a:rPr>
                              <m:t>𝑛</m:t>
                            </m:r>
                          </m:den>
                        </m:f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2" name="矩形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3895" y="5718219"/>
                  <a:ext cx="2970643" cy="82274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Rectangle 41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251520" y="2529029"/>
              <a:ext cx="8481656" cy="50304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/>
            <a:p>
              <a:pPr algn="ctr">
                <a:spcBef>
                  <a:spcPct val="20000"/>
                </a:spcBef>
                <a:buSzPct val="100000"/>
              </a:pPr>
              <a:r>
                <a:rPr lang="zh-TW" altLang="en-US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鄭</a:t>
              </a:r>
              <a:r>
                <a:rPr lang="en-US" altLang="zh-TW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paper</a:t>
              </a:r>
              <a:r>
                <a:rPr lang="zh-TW" altLang="en-US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是否符合</a:t>
              </a:r>
              <a:r>
                <a:rPr lang="en-US" altLang="zh-TW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CC</a:t>
              </a:r>
              <a:r>
                <a:rPr lang="zh-TW" altLang="en-US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唯一解之條件</a:t>
              </a:r>
              <a:r>
                <a:rPr lang="en-US" altLang="zh-TW" sz="2400" b="1" u="sng" dirty="0" smtClean="0">
                  <a:solidFill>
                    <a:schemeClr val="bg1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?!</a:t>
              </a:r>
            </a:p>
          </p:txBody>
        </p:sp>
        <p:sp>
          <p:nvSpPr>
            <p:cNvPr id="41" name="Rectangle 118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273332" y="3032076"/>
              <a:ext cx="8489921" cy="3781300"/>
            </a:xfrm>
            <a:prstGeom prst="rect">
              <a:avLst/>
            </a:prstGeom>
            <a:noFill/>
            <a:ln w="25400" algn="ctr">
              <a:solidFill>
                <a:srgbClr val="BFD9E6"/>
              </a:solidFill>
              <a:miter lim="800000"/>
              <a:headEnd/>
              <a:tailEnd/>
            </a:ln>
            <a:effectLst/>
          </p:spPr>
          <p:txBody>
            <a:bodyPr wrap="none" lIns="72000" tIns="72000" rIns="72000" bIns="72000" anchor="ctr"/>
            <a:lstStyle/>
            <a:p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2"/>
                <p:cNvSpPr>
                  <a:spLocks noChangeArrowheads="1"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337518" y="3697457"/>
                  <a:ext cx="3946450" cy="3054378"/>
                </a:xfrm>
                <a:prstGeom prst="rect">
                  <a:avLst/>
                </a:prstGeom>
                <a:noFill/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m</a:t>
                  </a:r>
                  <a:r>
                    <a:rPr lang="zh-TW" altLang="en-US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</a:t>
                  </a:r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conversion ratio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altLang="zh-TW" sz="2000" b="0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sz="2000" b="0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zh-TW" altLang="en-US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</a:t>
                  </a:r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Par value of RC</a:t>
                  </a:r>
                </a:p>
                <a:p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S(t)</a:t>
                  </a:r>
                  <a:r>
                    <a:rPr lang="zh-TW" altLang="en-US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：時間點</a:t>
                  </a:r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t</a:t>
                  </a:r>
                  <a:r>
                    <a:rPr lang="zh-TW" altLang="en-US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時的發行公司股價</a:t>
                  </a:r>
                  <a:endPara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:endPara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  <a:p>
                  <a:r>
                    <a:rPr lang="zh-TW" altLang="en-US" sz="2000" dirty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其</a:t>
                  </a:r>
                  <a:r>
                    <a:rPr lang="zh-TW" altLang="en-US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轉換時間點為</a:t>
                  </a:r>
                  <a:r>
                    <a:rPr lang="en-US" altLang="zh-TW" sz="2000" dirty="0" smtClean="0">
                      <a:latin typeface="Arial" panose="020B0604020202020204" pitchFamily="34" charset="0"/>
                      <a:ea typeface="標楷體" panose="03000509000000000000" pitchFamily="65" charset="-120"/>
                      <a:cs typeface="Arial" panose="020B0604020202020204" pitchFamily="34" charset="0"/>
                    </a:rPr>
                    <a:t>t = T</a:t>
                  </a:r>
                  <a:endPara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37518" y="3697457"/>
                  <a:ext cx="3946450" cy="3054378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1316" t="-903"/>
                  </a:stretch>
                </a:blipFill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Rectangle 2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23527" y="3073419"/>
              <a:ext cx="3961845" cy="530533"/>
            </a:xfrm>
            <a:prstGeom prst="rect">
              <a:avLst/>
            </a:prstGeom>
            <a:noFill/>
            <a:ln w="9525" algn="ctr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/>
              <a:r>
                <a:rPr lang="zh-TW" altLang="en-US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rPr>
                <a:t>鄭</a:t>
              </a:r>
              <a:r>
                <a: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rPr>
                <a:t>paper</a:t>
              </a:r>
            </a:p>
          </p:txBody>
        </p:sp>
        <p:sp>
          <p:nvSpPr>
            <p:cNvPr id="48" name="Rectangle 2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428726" y="3073419"/>
              <a:ext cx="4232443" cy="530533"/>
            </a:xfrm>
            <a:prstGeom prst="rect">
              <a:avLst/>
            </a:prstGeom>
            <a:noFill/>
            <a:ln w="9525" algn="ctr">
              <a:solidFill>
                <a:srgbClr val="3333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/>
              <a:r>
                <a:rPr lang="zh-TW" altLang="en-US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rPr>
                <a:t>本篇</a:t>
              </a:r>
              <a:r>
                <a: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rPr>
                <a:t>paper</a:t>
              </a:r>
              <a:endParaRPr lang="en-US" altLang="zh-TW" sz="20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endParaRPr>
            </a:p>
          </p:txBody>
        </p:sp>
        <p:sp>
          <p:nvSpPr>
            <p:cNvPr id="50" name="直排文字版面配置區 2"/>
            <p:cNvSpPr txBox="1">
              <a:spLocks/>
            </p:cNvSpPr>
            <p:nvPr/>
          </p:nvSpPr>
          <p:spPr>
            <a:xfrm>
              <a:off x="810225" y="3603952"/>
              <a:ext cx="3113703" cy="252564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endParaRPr lang="en-US" altLang="zh-TW" sz="2400" dirty="0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2" name="左-右雙向箭號 51"/>
            <p:cNvSpPr/>
            <p:nvPr/>
          </p:nvSpPr>
          <p:spPr>
            <a:xfrm>
              <a:off x="3911907" y="6019367"/>
              <a:ext cx="891988" cy="22044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267744" y="1612639"/>
                <a:ext cx="684482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kern="100" dirty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kern="100" dirty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 kern="100" dirty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標楷體" pitchFamily="65" charset="-120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altLang="zh-TW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  <m:r>
                            <a:rPr lang="en-US" altLang="zh-TW" i="1" kern="100" dirty="0">
                              <a:solidFill>
                                <a:srgbClr val="000000"/>
                              </a:solidFill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(0)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612639"/>
                <a:ext cx="684482" cy="66005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6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79512" y="188640"/>
            <a:ext cx="8424936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Example(at Maturity)</a:t>
            </a:r>
            <a:r>
              <a:rPr lang="zh-TW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－唯一解、多解、無解</a:t>
            </a:r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118"/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35496" y="1169748"/>
                <a:ext cx="9036496" cy="3042000"/>
              </a:xfrm>
              <a:prstGeom prst="rect">
                <a:avLst/>
              </a:prstGeom>
              <a:noFill/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 wrap="none" lIns="72000" tIns="72000" rIns="72000" bIns="72000" anchor="t"/>
              <a:lstStyle/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Asset value at time</a:t>
                </a:r>
                <a:r>
                  <a:rPr lang="zh-TW" altLang="en-US" sz="2400" dirty="0"/>
                  <a:t> </a:t>
                </a:r>
                <a:r>
                  <a:rPr lang="en-US" altLang="zh-TW" sz="2400" dirty="0" smtClean="0"/>
                  <a:t>t</a:t>
                </a:r>
                <a:r>
                  <a:rPr lang="zh-TW" altLang="en-US" sz="2400" dirty="0" smtClean="0"/>
                  <a:t>　   　　　　　  ：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 </a:t>
                </a:r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The stock price at time t</a:t>
                </a:r>
                <a:r>
                  <a:rPr lang="zh-TW" altLang="en-US" sz="2400" dirty="0" smtClean="0"/>
                  <a:t>　　　　　   ：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Par value of Senior Bond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at maturity T</a:t>
                </a:r>
                <a:r>
                  <a:rPr lang="zh-TW" altLang="en-US" sz="2400" dirty="0" smtClean="0"/>
                  <a:t>：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</a:rPr>
                          <m:t>B</m:t>
                        </m:r>
                      </m:e>
                    </m:acc>
                  </m:oMath>
                </a14:m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Par value of CC at maturity T</a:t>
                </a:r>
                <a:r>
                  <a:rPr lang="zh-TW" altLang="en-US" sz="2400" dirty="0" smtClean="0"/>
                  <a:t> 　　　   ：</a:t>
                </a:r>
                <a:r>
                  <a:rPr lang="en-US" altLang="zh-TW" sz="24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</a:rPr>
                          <m:t>C</m:t>
                        </m:r>
                      </m:e>
                    </m:acc>
                  </m:oMath>
                </a14:m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The Trigger of CC</a:t>
                </a:r>
                <a:r>
                  <a:rPr lang="zh-TW" altLang="en-US" sz="2400" dirty="0" smtClean="0"/>
                  <a:t>　　　　　　　　  ：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K</m:t>
                    </m:r>
                  </m:oMath>
                </a14:m>
                <a:r>
                  <a:rPr lang="zh-TW" altLang="en-US" sz="2400" dirty="0" smtClean="0"/>
                  <a:t> </a:t>
                </a:r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Outstanding Shares</a:t>
                </a:r>
                <a:r>
                  <a:rPr lang="zh-TW" altLang="en-US" sz="2400" dirty="0" smtClean="0"/>
                  <a:t>　　　　　　　  ： 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altLang="zh-TW" sz="24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altLang="zh-TW" sz="2400" dirty="0" smtClean="0"/>
                  <a:t>Conversion Ratio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of CC</a:t>
                </a:r>
                <a:r>
                  <a:rPr lang="zh-TW" altLang="en-US" sz="2400" dirty="0" smtClean="0"/>
                  <a:t>　　　　　　 ：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𝑚</m:t>
                    </m:r>
                  </m:oMath>
                </a14:m>
                <a:endParaRPr lang="en-US" altLang="zh-TW" sz="2400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5" name="Rectangle 1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35496" y="1169748"/>
                <a:ext cx="9036496" cy="3042000"/>
              </a:xfrm>
              <a:prstGeom prst="rect">
                <a:avLst/>
              </a:prstGeom>
              <a:blipFill rotWithShape="1">
                <a:blip r:embed="rId12"/>
                <a:stretch>
                  <a:fillRect l="-1144" t="-596" b="-7157"/>
                </a:stretch>
              </a:blipFill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07503" y="764705"/>
            <a:ext cx="8888859" cy="404004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符號</a:t>
            </a:r>
            <a:endParaRPr lang="zh-TW" altLang="en-US" sz="24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Rectangle 11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7309" y="4716758"/>
            <a:ext cx="9014683" cy="2141242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t"/>
          <a:lstStyle/>
          <a:p>
            <a:pPr lvl="1"/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8" name="Rectangle 4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5495" y="4320433"/>
            <a:ext cx="9036859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en-US" altLang="zh-TW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CC</a:t>
            </a:r>
            <a:r>
              <a:rPr lang="zh-TW" altLang="en-US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轉換、不轉換之等價條件</a:t>
            </a:r>
            <a:endParaRPr lang="zh-TW" altLang="en-US" sz="2400" b="1" u="sng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2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5663510" y="3284984"/>
                <a:ext cx="3300978" cy="811833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未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𝑢</m:t>
                        </m:r>
                      </m:sup>
                    </m:sSubSup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&gt;</m:t>
                    </m:r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　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𝑐</m:t>
                        </m:r>
                      </m:sup>
                    </m:sSubSup>
                    <m:r>
                      <a:rPr lang="en-US" altLang="zh-TW" sz="2000" i="1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r>
                      <a:rPr lang="en-US" altLang="zh-TW" sz="2000" i="1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663510" y="3284984"/>
                <a:ext cx="3300978" cy="811833"/>
              </a:xfrm>
              <a:prstGeom prst="rect">
                <a:avLst/>
              </a:prstGeom>
              <a:blipFill rotWithShape="1">
                <a:blip r:embed="rId14"/>
                <a:stretch>
                  <a:fillRect l="-1287" t="-2963" b="-8889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2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5663510" y="2113111"/>
                <a:ext cx="3300978" cy="1099864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未轉換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𝑢</m:t>
                        </m:r>
                      </m:sup>
                    </m:sSubSup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000" b="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/>
                              </a:rPr>
                              <m:t>B</m:t>
                            </m:r>
                          </m:e>
                        </m:acc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altLang="zh-TW" sz="2000" b="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/>
                              </a:rPr>
                              <m:t>C</m:t>
                            </m:r>
                          </m:e>
                        </m:acc>
                      </m:num>
                      <m:den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</m:den>
                    </m:f>
                  </m:oMath>
                </a14:m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 smtClean="0">
                    <a:ea typeface="標楷體" pitchFamily="65" charset="-120"/>
                    <a:cs typeface="Arial" pitchFamily="34" charset="0"/>
                  </a:rPr>
                  <a:t>轉換　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𝐶</m:t>
                        </m:r>
                      </m:sup>
                    </m:sSubSup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/>
                              </a:rPr>
                              <m:t>B</m:t>
                            </m:r>
                          </m:e>
                        </m:acc>
                      </m:num>
                      <m:den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+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</m:den>
                    </m:f>
                  </m:oMath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5663510" y="2113111"/>
                <a:ext cx="3300978" cy="1099864"/>
              </a:xfrm>
              <a:prstGeom prst="rect">
                <a:avLst/>
              </a:prstGeom>
              <a:blipFill rotWithShape="1">
                <a:blip r:embed="rId16"/>
                <a:stretch>
                  <a:fillRect l="-1287" b="-3846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46100" y="4777407"/>
                <a:ext cx="8818387" cy="987660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未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𝑢</m:t>
                        </m:r>
                      </m:sup>
                    </m:sSubSup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&gt;</m:t>
                    </m:r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　　　　　　</a:t>
                </a:r>
                <a14:m>
                  <m:oMath xmlns:m="http://schemas.openxmlformats.org/officeDocument/2006/math">
                    <m:r>
                      <a:rPr lang="zh-TW" altLang="en-US" sz="2000" i="1" dirty="0" smtClean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 smtClean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i="1" dirty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solidFill>
                              <a:srgbClr val="00B0F0"/>
                            </a:solidFill>
                            <a:latin typeface="Cambria Math"/>
                          </a:rPr>
                          <m:t>B</m:t>
                        </m:r>
                      </m:e>
                    </m:acc>
                    <m:r>
                      <a:rPr lang="en-US" altLang="zh-TW" sz="2000" i="1">
                        <a:solidFill>
                          <a:srgbClr val="00B0F0"/>
                        </a:solidFill>
                        <a:latin typeface="Cambria Math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TW" sz="2000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solidFill>
                              <a:srgbClr val="00B0F0"/>
                            </a:solidFill>
                            <a:latin typeface="Cambria Math"/>
                          </a:rPr>
                          <m:t>C</m:t>
                        </m:r>
                      </m:e>
                    </m:acc>
                    <m:r>
                      <a:rPr lang="en-US" altLang="zh-TW" sz="2000" b="0" i="1" smtClean="0">
                        <a:solidFill>
                          <a:srgbClr val="00B0F0"/>
                        </a:solidFill>
                        <a:latin typeface="Cambria Math"/>
                      </a:rPr>
                      <m:t>&gt;</m:t>
                    </m:r>
                    <m:r>
                      <a:rPr lang="en-US" altLang="zh-TW" sz="2000" b="0" i="1" smtClean="0">
                        <a:solidFill>
                          <a:srgbClr val="00B0F0"/>
                        </a:solidFill>
                        <a:latin typeface="Cambria Math"/>
                      </a:rPr>
                      <m:t>𝐾</m:t>
                    </m:r>
                  </m:oMath>
                </a14:m>
                <a:r>
                  <a:rPr lang="en-US" altLang="zh-TW" sz="2000" dirty="0" smtClean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 smtClean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	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  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0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&gt;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</a:rPr>
                          <m:t>B</m:t>
                        </m:r>
                      </m:e>
                    </m:acc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r>
                      <a:rPr lang="en-US" altLang="zh-TW" sz="2000" b="0" i="1" smtClean="0">
                        <a:latin typeface="Cambria Math"/>
                      </a:rPr>
                      <m:t>𝐾</m:t>
                    </m:r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altLang="zh-TW" sz="20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</a:rPr>
                          <m:t>C</m:t>
                        </m:r>
                      </m:e>
                    </m:acc>
                  </m:oMath>
                </a14:m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46100" y="4777407"/>
                <a:ext cx="8818387" cy="987660"/>
              </a:xfrm>
              <a:prstGeom prst="rect">
                <a:avLst/>
              </a:prstGeom>
              <a:blipFill rotWithShape="1">
                <a:blip r:embed="rId18"/>
                <a:stretch>
                  <a:fillRect l="-552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46100" y="5813648"/>
                <a:ext cx="8818387" cy="999728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　 </a:t>
                </a:r>
                <a14:m>
                  <m:oMath xmlns:m="http://schemas.openxmlformats.org/officeDocument/2006/math">
                    <m:r>
                      <a:rPr lang="zh-TW" altLang="en-US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𝑐</m:t>
                        </m:r>
                      </m:sup>
                    </m:sSubSup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　　　　　　</a:t>
                </a:r>
                <a14:m>
                  <m:oMath xmlns:m="http://schemas.openxmlformats.org/officeDocument/2006/math">
                    <m:r>
                      <a:rPr lang="zh-TW" altLang="en-US" sz="2000" i="1" dirty="0" smtClean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f>
                      <m:fPr>
                        <m:ctrlP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 dirty="0">
                                <a:solidFill>
                                  <a:srgbClr val="00B0F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 dirty="0">
                                <a:solidFill>
                                  <a:srgbClr val="00B0F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i="1" dirty="0">
                                <a:solidFill>
                                  <a:srgbClr val="00B0F0"/>
                                </a:solidFill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en-US" sz="2000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00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B</m:t>
                            </m:r>
                          </m:e>
                        </m:acc>
                      </m:num>
                      <m:den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+</m:t>
                        </m:r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</m:den>
                    </m:f>
                    <m:r>
                      <a:rPr lang="en-US" altLang="zh-TW" sz="2000" dirty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r>
                      <a:rPr lang="en-US" altLang="zh-TW" sz="2000" i="1">
                        <a:solidFill>
                          <a:srgbClr val="00B0F0"/>
                        </a:solidFill>
                        <a:latin typeface="Cambria Math"/>
                      </a:rPr>
                      <m:t>𝐾</m:t>
                    </m:r>
                    <m:r>
                      <a:rPr lang="zh-TW" altLang="en-US" sz="2000" i="1" dirty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  <m:sSub>
                      <m:sSubPr>
                        <m:ctrlP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i="1" dirty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i="1" dirty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solidFill>
                              <a:srgbClr val="00B0F0"/>
                            </a:solidFill>
                            <a:latin typeface="Cambria Math"/>
                          </a:rPr>
                          <m:t>B</m:t>
                        </m:r>
                      </m:e>
                    </m:acc>
                    <m:r>
                      <a:rPr lang="en-US" altLang="zh-TW" sz="2000" dirty="0">
                        <a:solidFill>
                          <a:srgbClr val="00B0F0"/>
                        </a:solidFill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f>
                      <m:fPr>
                        <m:ctrlPr>
                          <a:rPr lang="en-US" altLang="zh-TW" sz="200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  <m:r>
                          <a:rPr lang="en-US" altLang="zh-TW" sz="20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+</m:t>
                        </m:r>
                        <m:r>
                          <a:rPr lang="en-US" altLang="zh-TW" sz="20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</m:num>
                      <m:den>
                        <m:r>
                          <a:rPr lang="en-US" altLang="zh-TW" sz="20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</m:den>
                    </m:f>
                    <m:r>
                      <a:rPr lang="en-US" altLang="zh-TW" sz="2000" i="1">
                        <a:solidFill>
                          <a:srgbClr val="00B0F0"/>
                        </a:solidFill>
                        <a:latin typeface="Cambria Math"/>
                      </a:rPr>
                      <m:t>𝐾</m:t>
                    </m:r>
                  </m:oMath>
                </a14:m>
                <a:endParaRPr lang="en-US" altLang="zh-TW" sz="2000" dirty="0" smtClean="0">
                  <a:solidFill>
                    <a:srgbClr val="00B0F0"/>
                  </a:solidFill>
                  <a:latin typeface="Arial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　　　　　   </a:t>
                </a:r>
                <a14:m>
                  <m:oMath xmlns:m="http://schemas.openxmlformats.org/officeDocument/2006/math">
                    <m:r>
                      <a:rPr lang="zh-TW" altLang="en-US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0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B</m:t>
                        </m:r>
                      </m:e>
                    </m:acc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+</m:t>
                    </m:r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</m:den>
                    </m:f>
                    <m:r>
                      <a:rPr lang="en-US" altLang="zh-TW" sz="2000" b="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46100" y="5813648"/>
                <a:ext cx="8818387" cy="999728"/>
              </a:xfrm>
              <a:prstGeom prst="rect">
                <a:avLst/>
              </a:prstGeom>
              <a:blipFill rotWithShape="1">
                <a:blip r:embed="rId20"/>
                <a:stretch>
                  <a:fillRect l="-552" b="-3614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6" descr="004255-3d-glossy-blue-orb-icon-arrows-arrow-styled-left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687" y="63655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73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79512" y="188640"/>
            <a:ext cx="8964488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Example(at Maturity)</a:t>
            </a:r>
            <a:r>
              <a:rPr lang="zh-TW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－唯一解、多解、無解</a:t>
            </a:r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5496" y="1124744"/>
            <a:ext cx="9072000" cy="1224136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t"/>
          <a:lstStyle/>
          <a:p>
            <a:pPr lvl="1"/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8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7309" y="741848"/>
            <a:ext cx="9036859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en-US" altLang="zh-TW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CC</a:t>
            </a:r>
            <a:r>
              <a:rPr lang="zh-TW" altLang="en-US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轉換、不轉換之等價條件</a:t>
            </a:r>
            <a:endParaRPr lang="zh-TW" altLang="en-US" sz="2400" b="1" u="sng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153450" y="1196752"/>
                <a:ext cx="4418550" cy="1080120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未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𝑢</m:t>
                        </m:r>
                      </m:sup>
                    </m:sSubSup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&gt;</m:t>
                    </m:r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　　　　　</a:t>
                </a:r>
                <a:r>
                  <a:rPr lang="en-US" altLang="zh-TW" sz="2000" dirty="0" smtClean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 smtClean="0">
                    <a:solidFill>
                      <a:srgbClr val="00B0F0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	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  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0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&gt;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</a:rPr>
                          <m:t>B</m:t>
                        </m:r>
                      </m:e>
                    </m:acc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r>
                      <a:rPr lang="en-US" altLang="zh-TW" sz="2000" b="0" i="1" smtClean="0">
                        <a:latin typeface="Cambria Math"/>
                      </a:rPr>
                      <m:t>𝐾</m:t>
                    </m:r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altLang="zh-TW" sz="2000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</a:rPr>
                          <m:t>C</m:t>
                        </m:r>
                      </m:e>
                    </m:acc>
                  </m:oMath>
                </a14:m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53450" y="1196752"/>
                <a:ext cx="4418550" cy="1080120"/>
              </a:xfrm>
              <a:prstGeom prst="rect">
                <a:avLst/>
              </a:prstGeom>
              <a:blipFill rotWithShape="1">
                <a:blip r:embed="rId17"/>
                <a:stretch>
                  <a:fillRect l="-963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4646369" y="1196752"/>
                <a:ext cx="4390127" cy="1080120"/>
              </a:xfrm>
              <a:prstGeom prst="rect">
                <a:avLst/>
              </a:prstGeom>
              <a:noFill/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342900" indent="-342900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轉換　 </a:t>
                </a:r>
                <a14:m>
                  <m:oMath xmlns:m="http://schemas.openxmlformats.org/officeDocument/2006/math">
                    <m:r>
                      <a:rPr lang="zh-TW" altLang="en-US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TW" sz="2000" dirty="0" smtClean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𝑛</m:t>
                    </m:r>
                    <m:sSubSup>
                      <m:sSubSup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SupPr>
                      <m:e>
                        <m:r>
                          <a:rPr lang="en-US" altLang="zh-TW" sz="2000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  <m:sup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𝑐</m:t>
                        </m:r>
                      </m:sup>
                    </m:sSubSup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　　　　　　</a:t>
                </a:r>
                <a: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　　　　   </a:t>
                </a:r>
                <a14:m>
                  <m:oMath xmlns:m="http://schemas.openxmlformats.org/officeDocument/2006/math">
                    <m:r>
                      <a:rPr lang="zh-TW" altLang="en-US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⟺</m:t>
                    </m:r>
                  </m:oMath>
                </a14:m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  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altLang="zh-TW" sz="2000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 dirty="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≤</m:t>
                    </m:r>
                    <m:acc>
                      <m:accPr>
                        <m:chr m:val="̅"/>
                        <m:ctrlPr>
                          <a:rPr lang="zh-TW" altLang="en-US" sz="2000" i="1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B</m:t>
                        </m:r>
                      </m:e>
                    </m:acc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+</m:t>
                    </m:r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altLang="zh-TW" sz="20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</m:num>
                      <m:den>
                        <m:r>
                          <a:rPr lang="en-US" altLang="zh-TW" sz="200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</m:den>
                    </m:f>
                    <m:r>
                      <a:rPr lang="en-US" altLang="zh-TW" sz="2000">
                        <a:latin typeface="Cambria Math"/>
                        <a:ea typeface="標楷體" pitchFamily="65" charset="-120"/>
                        <a:cs typeface="Arial" pitchFamily="34" charset="0"/>
                      </a:rPr>
                      <m:t>𝐾</m:t>
                    </m:r>
                  </m:oMath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646369" y="1196752"/>
                <a:ext cx="4390127" cy="1080120"/>
              </a:xfrm>
              <a:prstGeom prst="rect">
                <a:avLst/>
              </a:prstGeom>
              <a:blipFill rotWithShape="1">
                <a:blip r:embed="rId19"/>
                <a:stretch>
                  <a:fillRect l="-970" b="-1667"/>
                </a:stretch>
              </a:blipFill>
              <a:ln w="9525" algn="ctr">
                <a:solidFill>
                  <a:schemeClr val="accent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11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5496" y="2348880"/>
            <a:ext cx="9072000" cy="4441584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45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442" y="3454558"/>
            <a:ext cx="2907031" cy="3335904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2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88050" y="2744534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0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88050" y="2744534"/>
                <a:ext cx="2900423" cy="6231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4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1442" y="2348880"/>
            <a:ext cx="290638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多解</a:t>
            </a:r>
          </a:p>
        </p:txBody>
      </p:sp>
      <p:sp>
        <p:nvSpPr>
          <p:cNvPr id="65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33095" y="3454558"/>
            <a:ext cx="2885126" cy="3335906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2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118446" y="2744533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118446" y="2744533"/>
                <a:ext cx="2900423" cy="6231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4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115389" y="2348880"/>
            <a:ext cx="290283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無</a:t>
            </a:r>
            <a:r>
              <a:rPr lang="zh-TW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解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68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131273" y="3454557"/>
            <a:ext cx="2885126" cy="3335908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2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6116624" y="2744533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9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6116624" y="2744533"/>
                <a:ext cx="2900423" cy="6231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ctangle 41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6116624" y="2359597"/>
            <a:ext cx="291987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唯一解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171210" y="3606715"/>
            <a:ext cx="2666468" cy="2630597"/>
            <a:chOff x="171210" y="3606715"/>
            <a:chExt cx="2666468" cy="2630597"/>
          </a:xfrm>
        </p:grpSpPr>
        <p:cxnSp>
          <p:nvCxnSpPr>
            <p:cNvPr id="27" name="直線接點 26"/>
            <p:cNvCxnSpPr/>
            <p:nvPr/>
          </p:nvCxnSpPr>
          <p:spPr>
            <a:xfrm>
              <a:off x="1619672" y="4517261"/>
              <a:ext cx="360040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字方塊 30"/>
                <p:cNvSpPr txBox="1"/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zh-TW" b="1" i="1">
                              <a:latin typeface="Cambria Math"/>
                            </a:rPr>
                            <m:t>𝑻</m:t>
                          </m:r>
                        </m:sub>
                      </m:sSub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1" name="文字方塊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字方塊 31"/>
                <p:cNvSpPr txBox="1"/>
                <p:nvPr/>
              </p:nvSpPr>
              <p:spPr>
                <a:xfrm>
                  <a:off x="171210" y="5587512"/>
                  <a:ext cx="1440160" cy="3699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TW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altLang="zh-TW" b="1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1" i="1">
                            <a:latin typeface="Cambria Math"/>
                            <a:ea typeface="Cambria Math"/>
                          </a:rPr>
                          <m:t>𝑲</m:t>
                        </m:r>
                        <m:r>
                          <a:rPr lang="en-US" altLang="zh-TW" b="1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latin typeface="Cambria Math"/>
                              </a:rPr>
                              <m:t>𝑪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2" name="文字方塊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210" y="5587512"/>
                  <a:ext cx="1440160" cy="369909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 r="-1567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字方塊 32"/>
                <p:cNvSpPr txBox="1"/>
                <p:nvPr/>
              </p:nvSpPr>
              <p:spPr>
                <a:xfrm>
                  <a:off x="223254" y="4271556"/>
                  <a:ext cx="1540434" cy="461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altLang="zh-TW" b="1" i="1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  <m:r>
                        <a:rPr lang="en-US" altLang="zh-TW" b="1" i="1">
                          <a:latin typeface="Cambria Math"/>
                          <a:ea typeface="Cambria Math"/>
                        </a:rPr>
                        <m:t>𝑲</m:t>
                      </m:r>
                    </m:oMath>
                  </a14:m>
                  <a:r>
                    <a:rPr lang="en-US" altLang="zh-TW" dirty="0"/>
                    <a:t> 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33" name="文字方塊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254" y="4271556"/>
                  <a:ext cx="1540434" cy="461729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文字方塊 39"/>
            <p:cNvSpPr txBox="1"/>
            <p:nvPr/>
          </p:nvSpPr>
          <p:spPr>
            <a:xfrm>
              <a:off x="1907704" y="4013205"/>
              <a:ext cx="9299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>
                  <a:solidFill>
                    <a:srgbClr val="FF0000"/>
                  </a:solidFill>
                </a:rPr>
                <a:t>unconv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1979712" y="5813405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/>
                <a:t>conv</a:t>
              </a:r>
              <a:endParaRPr lang="zh-TW" altLang="en-US" b="1" dirty="0"/>
            </a:p>
          </p:txBody>
        </p:sp>
        <p:cxnSp>
          <p:nvCxnSpPr>
            <p:cNvPr id="92" name="直線單箭頭接點 91"/>
            <p:cNvCxnSpPr/>
            <p:nvPr/>
          </p:nvCxnSpPr>
          <p:spPr>
            <a:xfrm flipV="1">
              <a:off x="1799692" y="3980250"/>
              <a:ext cx="0" cy="5370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/>
            <p:nvPr/>
          </p:nvCxnSpPr>
          <p:spPr>
            <a:xfrm>
              <a:off x="1799692" y="4517261"/>
              <a:ext cx="0" cy="1255205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接點 100"/>
            <p:cNvCxnSpPr/>
            <p:nvPr/>
          </p:nvCxnSpPr>
          <p:spPr>
            <a:xfrm>
              <a:off x="1619672" y="5741397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接點 101"/>
            <p:cNvCxnSpPr/>
            <p:nvPr/>
          </p:nvCxnSpPr>
          <p:spPr>
            <a:xfrm>
              <a:off x="1799692" y="5741397"/>
              <a:ext cx="0" cy="49591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文字方塊 103"/>
            <p:cNvSpPr txBox="1"/>
            <p:nvPr/>
          </p:nvSpPr>
          <p:spPr>
            <a:xfrm>
              <a:off x="1999242" y="4940017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rgbClr val="00B0F0"/>
                  </a:solidFill>
                </a:rPr>
                <a:t>both</a:t>
              </a:r>
              <a:endParaRPr lang="zh-TW" altLang="en-US" b="1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3290370" y="3606715"/>
            <a:ext cx="2649782" cy="2630597"/>
            <a:chOff x="187896" y="3606715"/>
            <a:chExt cx="2649782" cy="2630597"/>
          </a:xfrm>
        </p:grpSpPr>
        <p:cxnSp>
          <p:nvCxnSpPr>
            <p:cNvPr id="107" name="直線接點 106"/>
            <p:cNvCxnSpPr/>
            <p:nvPr/>
          </p:nvCxnSpPr>
          <p:spPr>
            <a:xfrm>
              <a:off x="1619672" y="4517261"/>
              <a:ext cx="360040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文字方塊 107"/>
                <p:cNvSpPr txBox="1"/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zh-TW" b="1" i="1">
                              <a:latin typeface="Cambria Math"/>
                            </a:rPr>
                            <m:t>𝑻</m:t>
                          </m:r>
                        </m:sub>
                      </m:sSub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08" name="文字方塊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文字方塊 108"/>
                <p:cNvSpPr txBox="1"/>
                <p:nvPr/>
              </p:nvSpPr>
              <p:spPr>
                <a:xfrm>
                  <a:off x="187896" y="4293096"/>
                  <a:ext cx="1440160" cy="3699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TW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altLang="zh-TW" b="1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1" i="1">
                            <a:latin typeface="Cambria Math"/>
                            <a:ea typeface="Cambria Math"/>
                          </a:rPr>
                          <m:t>𝑲</m:t>
                        </m:r>
                        <m:r>
                          <a:rPr lang="en-US" altLang="zh-TW" b="1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latin typeface="Cambria Math"/>
                              </a:rPr>
                              <m:t>𝑪</m:t>
                            </m:r>
                          </m:e>
                        </m:ac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09" name="文字方塊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896" y="4293096"/>
                  <a:ext cx="1440160" cy="369909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 r="-1525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文字方塊 109"/>
                <p:cNvSpPr txBox="1"/>
                <p:nvPr/>
              </p:nvSpPr>
              <p:spPr>
                <a:xfrm>
                  <a:off x="217124" y="5517232"/>
                  <a:ext cx="1540434" cy="461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altLang="zh-TW" b="1" i="1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  <m:r>
                        <a:rPr lang="en-US" altLang="zh-TW" b="1" i="1">
                          <a:latin typeface="Cambria Math"/>
                          <a:ea typeface="Cambria Math"/>
                        </a:rPr>
                        <m:t>𝑲</m:t>
                      </m:r>
                    </m:oMath>
                  </a14:m>
                  <a:r>
                    <a:rPr lang="en-US" altLang="zh-TW" dirty="0"/>
                    <a:t> 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110" name="文字方塊 10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124" y="5517232"/>
                  <a:ext cx="1540434" cy="461729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1" name="文字方塊 110"/>
            <p:cNvSpPr txBox="1"/>
            <p:nvPr/>
          </p:nvSpPr>
          <p:spPr>
            <a:xfrm>
              <a:off x="1907704" y="4013205"/>
              <a:ext cx="9299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>
                  <a:solidFill>
                    <a:srgbClr val="FF0000"/>
                  </a:solidFill>
                </a:rPr>
                <a:t>unconv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12" name="文字方塊 111"/>
            <p:cNvSpPr txBox="1"/>
            <p:nvPr/>
          </p:nvSpPr>
          <p:spPr>
            <a:xfrm>
              <a:off x="1979712" y="5813405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/>
                <a:t>conv</a:t>
              </a:r>
              <a:endParaRPr lang="zh-TW" altLang="en-US" b="1" dirty="0"/>
            </a:p>
          </p:txBody>
        </p:sp>
        <p:cxnSp>
          <p:nvCxnSpPr>
            <p:cNvPr id="113" name="直線單箭頭接點 112"/>
            <p:cNvCxnSpPr/>
            <p:nvPr/>
          </p:nvCxnSpPr>
          <p:spPr>
            <a:xfrm flipV="1">
              <a:off x="1799692" y="3980250"/>
              <a:ext cx="0" cy="5370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/>
            <p:cNvCxnSpPr/>
            <p:nvPr/>
          </p:nvCxnSpPr>
          <p:spPr>
            <a:xfrm>
              <a:off x="1799692" y="4517261"/>
              <a:ext cx="0" cy="12552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/>
            <p:cNvCxnSpPr/>
            <p:nvPr/>
          </p:nvCxnSpPr>
          <p:spPr>
            <a:xfrm>
              <a:off x="1619672" y="5741397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/>
            <p:cNvCxnSpPr/>
            <p:nvPr/>
          </p:nvCxnSpPr>
          <p:spPr>
            <a:xfrm>
              <a:off x="1799692" y="5741397"/>
              <a:ext cx="0" cy="49591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文字方塊 116"/>
            <p:cNvSpPr txBox="1"/>
            <p:nvPr/>
          </p:nvSpPr>
          <p:spPr>
            <a:xfrm>
              <a:off x="1901574" y="4940017"/>
              <a:ext cx="917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rgbClr val="7030A0"/>
                  </a:solidFill>
                </a:rPr>
                <a:t>neither</a:t>
              </a:r>
              <a:endParaRPr lang="zh-TW" altLang="en-US" b="1" dirty="0">
                <a:solidFill>
                  <a:srgbClr val="7030A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/>
              <p:cNvSpPr txBox="1"/>
              <p:nvPr/>
            </p:nvSpPr>
            <p:spPr>
              <a:xfrm>
                <a:off x="7602466" y="3606715"/>
                <a:ext cx="553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𝑨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𝑻</m:t>
                        </m:r>
                      </m:sub>
                    </m:sSub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0" name="文字方塊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466" y="3606715"/>
                <a:ext cx="553504" cy="369332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120"/>
              <p:cNvSpPr txBox="1"/>
              <p:nvPr/>
            </p:nvSpPr>
            <p:spPr>
              <a:xfrm>
                <a:off x="7798096" y="5013176"/>
                <a:ext cx="1238399" cy="36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latin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altLang="zh-TW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𝑪</m:t>
                          </m:r>
                        </m:e>
                      </m:ac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1" name="文字方塊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96" y="5013176"/>
                <a:ext cx="1238399" cy="369909"/>
              </a:xfrm>
              <a:prstGeom prst="rect">
                <a:avLst/>
              </a:prstGeom>
              <a:blipFill rotWithShape="1">
                <a:blip r:embed="rId33"/>
                <a:stretch>
                  <a:fillRect r="-251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文字方塊 121"/>
              <p:cNvSpPr txBox="1"/>
              <p:nvPr/>
            </p:nvSpPr>
            <p:spPr>
              <a:xfrm>
                <a:off x="6084167" y="4983495"/>
                <a:ext cx="1482667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b="1" i="1"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en-US" altLang="zh-TW" b="1" i="1" smtClean="0">
                        <a:latin typeface="Cambria Math"/>
                      </a:rPr>
                      <m:t>+</m:t>
                    </m:r>
                    <m:r>
                      <a:rPr lang="en-US" altLang="zh-TW" b="1" i="1">
                        <a:latin typeface="Cambria Math"/>
                        <a:ea typeface="Cambria Math"/>
                      </a:rPr>
                      <m:t>𝑲</m:t>
                    </m:r>
                    <m:r>
                      <a:rPr lang="en-US" altLang="zh-TW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1" i="1">
                            <a:latin typeface="Cambria Math"/>
                            <a:ea typeface="Cambria Math"/>
                          </a:rPr>
                          <m:t>𝒎</m:t>
                        </m:r>
                      </m:num>
                      <m:den>
                        <m:r>
                          <a:rPr lang="en-US" altLang="zh-TW" b="1" i="1">
                            <a:latin typeface="Cambria Math"/>
                            <a:ea typeface="Cambria Math"/>
                          </a:rPr>
                          <m:t>𝒏</m:t>
                        </m:r>
                      </m:den>
                    </m:f>
                    <m:r>
                      <a:rPr lang="en-US" altLang="zh-TW" b="1" i="1">
                        <a:latin typeface="Cambria Math"/>
                        <a:ea typeface="Cambria Math"/>
                      </a:rPr>
                      <m:t>𝑲</m:t>
                    </m:r>
                  </m:oMath>
                </a14:m>
                <a:r>
                  <a:rPr lang="en-US" altLang="zh-TW" dirty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22" name="文字方塊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7" y="4983495"/>
                <a:ext cx="1482667" cy="461729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文字方塊 122"/>
          <p:cNvSpPr txBox="1"/>
          <p:nvPr/>
        </p:nvSpPr>
        <p:spPr>
          <a:xfrm>
            <a:off x="7812360" y="4013205"/>
            <a:ext cx="92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>
                <a:solidFill>
                  <a:srgbClr val="FF0000"/>
                </a:solidFill>
              </a:rPr>
              <a:t>unconv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24" name="文字方塊 123"/>
          <p:cNvSpPr txBox="1"/>
          <p:nvPr/>
        </p:nvSpPr>
        <p:spPr>
          <a:xfrm>
            <a:off x="7884368" y="5733256"/>
            <a:ext cx="63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/>
              <a:t>conv</a:t>
            </a:r>
            <a:endParaRPr lang="zh-TW" altLang="en-US" b="1" dirty="0"/>
          </a:p>
        </p:txBody>
      </p:sp>
      <p:cxnSp>
        <p:nvCxnSpPr>
          <p:cNvPr id="125" name="直線單箭頭接點 124"/>
          <p:cNvCxnSpPr/>
          <p:nvPr/>
        </p:nvCxnSpPr>
        <p:spPr>
          <a:xfrm flipV="1">
            <a:off x="7632340" y="4005064"/>
            <a:ext cx="0" cy="11444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/>
          <p:cNvCxnSpPr/>
          <p:nvPr/>
        </p:nvCxnSpPr>
        <p:spPr>
          <a:xfrm>
            <a:off x="7452320" y="5182005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接點 127"/>
          <p:cNvCxnSpPr/>
          <p:nvPr/>
        </p:nvCxnSpPr>
        <p:spPr>
          <a:xfrm>
            <a:off x="7632340" y="5182005"/>
            <a:ext cx="0" cy="1080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16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07504" y="188640"/>
            <a:ext cx="8412755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Example(at Maturity)</a:t>
            </a:r>
            <a:r>
              <a:rPr lang="zh-TW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－唯一解、多解、無解</a:t>
            </a:r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41"/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35496" y="4665958"/>
                <a:ext cx="9036859" cy="41922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2000" tIns="72000" rIns="72000" bIns="72000" anchor="ctr"/>
              <a:lstStyle/>
              <a:p>
                <a:pPr algn="ctr">
                  <a:spcBef>
                    <a:spcPct val="20000"/>
                  </a:spcBef>
                  <a:buSzPct val="100000"/>
                </a:pPr>
                <a:r>
                  <a:rPr lang="en-US" altLang="zh-TW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Given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=1 ,</m:t>
                    </m:r>
                  </m:oMath>
                </a14:m>
                <a:r>
                  <a:rPr lang="zh-TW" alt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b="0">
                            <a:solidFill>
                              <a:schemeClr val="bg1"/>
                            </a:solidFill>
                            <a:latin typeface="Cambria Math"/>
                          </a:rPr>
                          <m:t>B</m:t>
                        </m:r>
                      </m:e>
                    </m:acc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=90</m:t>
                    </m:r>
                  </m:oMath>
                </a14:m>
                <a:r>
                  <a:rPr lang="en-US" altLang="zh-TW" sz="2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,</a:t>
                </a:r>
                <a:r>
                  <a:rPr lang="en-US" altLang="zh-TW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b="0">
                            <a:solidFill>
                              <a:schemeClr val="bg1"/>
                            </a:solidFill>
                            <a:latin typeface="Cambria Math"/>
                          </a:rPr>
                          <m:t>C</m:t>
                        </m:r>
                      </m:e>
                    </m:acc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=10</m:t>
                    </m:r>
                  </m:oMath>
                </a14:m>
                <a:r>
                  <a:rPr lang="en-US" altLang="zh-TW" sz="2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dirty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K</m:t>
                    </m:r>
                    <m:r>
                      <a:rPr lang="en-US" altLang="zh-TW" sz="2400" b="0" i="1" dirty="0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=5</m:t>
                    </m:r>
                    <m:r>
                      <a:rPr lang="en-US" altLang="zh-TW" sz="2400" b="0" i="0" dirty="0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r>
                  <a:rPr lang="zh-TW" altLang="en-US" sz="2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𝑛</m:t>
                    </m:r>
                    <m:acc>
                      <m:accPr>
                        <m:chr m:val="̅"/>
                        <m:ctrlPr>
                          <a:rPr lang="en-US" altLang="zh-TW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b="0">
                            <a:solidFill>
                              <a:schemeClr val="bg1"/>
                            </a:solidFill>
                            <a:latin typeface="Cambria Math"/>
                          </a:rPr>
                          <m:t>C</m:t>
                        </m:r>
                      </m:e>
                    </m:acc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/</m:t>
                    </m:r>
                    <m:r>
                      <a:rPr lang="en-US" altLang="zh-TW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𝐾</m:t>
                    </m:r>
                  </m:oMath>
                </a14:m>
                <a:r>
                  <a:rPr lang="zh-TW" altLang="en-US" sz="24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chemeClr val="bg1"/>
                        </a:solidFill>
                        <a:latin typeface="Cambria Math"/>
                        <a:ea typeface="標楷體" pitchFamily="65" charset="-12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zh-TW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Rectangle 4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35496" y="4665958"/>
                <a:ext cx="9036859" cy="419226"/>
              </a:xfrm>
              <a:prstGeom prst="rect">
                <a:avLst/>
              </a:prstGeom>
              <a:blipFill rotWithShape="1">
                <a:blip r:embed="rId21"/>
                <a:stretch>
                  <a:fillRect t="-17391" b="-36232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1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35496" y="787615"/>
            <a:ext cx="9072000" cy="3865521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8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42" y="1844825"/>
            <a:ext cx="2907031" cy="2759843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2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88050" y="1183269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0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88050" y="1183269"/>
                <a:ext cx="2900423" cy="6231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41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1442" y="787615"/>
            <a:ext cx="290638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多解</a:t>
            </a:r>
          </a:p>
        </p:txBody>
      </p:sp>
      <p:sp>
        <p:nvSpPr>
          <p:cNvPr id="11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33095" y="1844825"/>
            <a:ext cx="2885126" cy="2759843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2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118446" y="1183268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3118446" y="1183268"/>
                <a:ext cx="2900423" cy="6231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115389" y="787615"/>
            <a:ext cx="290283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無</a:t>
            </a:r>
            <a:r>
              <a:rPr lang="zh-TW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解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131273" y="1844824"/>
            <a:ext cx="2885126" cy="2759843"/>
          </a:xfrm>
          <a:prstGeom prst="rect">
            <a:avLst/>
          </a:prstGeom>
          <a:noFill/>
          <a:ln w="1905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zh-TW" altLang="en-US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2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6116624" y="1183268"/>
                <a:ext cx="2900423" cy="623175"/>
              </a:xfrm>
              <a:prstGeom prst="rect">
                <a:avLst/>
              </a:prstGeom>
              <a:noFill/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000" i="1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/>
                              <a:ea typeface="標楷體" pitchFamily="65" charset="-12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acc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TW" sz="2000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00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m:oMathPara>
                </a14:m>
                <a:endParaRPr lang="en-US" altLang="zh-TW" sz="2000" dirty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algn="ctr"/>
                <a:endParaRPr lang="en-US" altLang="zh-TW" sz="2000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6116624" y="1183268"/>
                <a:ext cx="2900423" cy="62317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4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6116624" y="798332"/>
            <a:ext cx="2919872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唯一解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71210" y="1844824"/>
            <a:ext cx="2666468" cy="2630597"/>
            <a:chOff x="171210" y="3606715"/>
            <a:chExt cx="2666468" cy="2630597"/>
          </a:xfrm>
        </p:grpSpPr>
        <p:cxnSp>
          <p:nvCxnSpPr>
            <p:cNvPr id="21" name="直線接點 20"/>
            <p:cNvCxnSpPr/>
            <p:nvPr/>
          </p:nvCxnSpPr>
          <p:spPr>
            <a:xfrm>
              <a:off x="1619672" y="4517261"/>
              <a:ext cx="360040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21"/>
                <p:cNvSpPr txBox="1"/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zh-TW" b="1" i="1">
                              <a:latin typeface="Cambria Math"/>
                            </a:rPr>
                            <m:t>𝑻</m:t>
                          </m:r>
                        </m:sub>
                      </m:sSub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1" name="文字方塊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字方塊 22"/>
                <p:cNvSpPr txBox="1"/>
                <p:nvPr/>
              </p:nvSpPr>
              <p:spPr>
                <a:xfrm>
                  <a:off x="171210" y="5406915"/>
                  <a:ext cx="1440160" cy="3699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TW" b="1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altLang="zh-TW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𝑲</m:t>
                        </m:r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</m:acc>
                      </m:oMath>
                    </m:oMathPara>
                  </a14:m>
                  <a:endParaRPr lang="zh-TW" alt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" name="文字方塊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210" y="5406915"/>
                  <a:ext cx="1440160" cy="369909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 r="-1567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字方塊 23"/>
                <p:cNvSpPr txBox="1"/>
                <p:nvPr/>
              </p:nvSpPr>
              <p:spPr>
                <a:xfrm>
                  <a:off x="223254" y="4110771"/>
                  <a:ext cx="1540434" cy="461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</m:oMath>
                  </a14:m>
                  <a:r>
                    <a:rPr lang="en-US" altLang="zh-TW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 </a:t>
                  </a:r>
                  <a:endParaRPr lang="zh-TW" alt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文字方塊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254" y="4110771"/>
                  <a:ext cx="1540434" cy="461729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文字方塊 24"/>
            <p:cNvSpPr txBox="1"/>
            <p:nvPr/>
          </p:nvSpPr>
          <p:spPr>
            <a:xfrm>
              <a:off x="1907704" y="4013205"/>
              <a:ext cx="9299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>
                  <a:solidFill>
                    <a:srgbClr val="FF0000"/>
                  </a:solidFill>
                </a:rPr>
                <a:t>unconv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979712" y="5813405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/>
                <a:t>conv</a:t>
              </a:r>
              <a:endParaRPr lang="zh-TW" altLang="en-US" b="1" dirty="0"/>
            </a:p>
          </p:txBody>
        </p:sp>
        <p:cxnSp>
          <p:nvCxnSpPr>
            <p:cNvPr id="27" name="直線單箭頭接點 26"/>
            <p:cNvCxnSpPr/>
            <p:nvPr/>
          </p:nvCxnSpPr>
          <p:spPr>
            <a:xfrm flipV="1">
              <a:off x="1799692" y="3980250"/>
              <a:ext cx="0" cy="5370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1799692" y="4517261"/>
              <a:ext cx="0" cy="1255205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1619672" y="5741397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>
              <a:off x="1799692" y="5741397"/>
              <a:ext cx="0" cy="49591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1999242" y="4940017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rgbClr val="00B0F0"/>
                  </a:solidFill>
                </a:rPr>
                <a:t>both</a:t>
              </a:r>
              <a:endParaRPr lang="zh-TW" altLang="en-US" b="1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90370" y="1844824"/>
            <a:ext cx="2649782" cy="2630597"/>
            <a:chOff x="187896" y="3606715"/>
            <a:chExt cx="2649782" cy="2630597"/>
          </a:xfrm>
        </p:grpSpPr>
        <p:cxnSp>
          <p:nvCxnSpPr>
            <p:cNvPr id="33" name="直線接點 32"/>
            <p:cNvCxnSpPr/>
            <p:nvPr/>
          </p:nvCxnSpPr>
          <p:spPr>
            <a:xfrm>
              <a:off x="1619672" y="4517261"/>
              <a:ext cx="360040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文字方塊 33"/>
                <p:cNvSpPr txBox="1"/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zh-TW" b="1" i="1">
                              <a:latin typeface="Cambria Math"/>
                            </a:rPr>
                            <m:t>𝑻</m:t>
                          </m:r>
                        </m:sub>
                      </m:sSub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08" name="文字方塊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3606715"/>
                  <a:ext cx="553504" cy="369332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字方塊 34"/>
                <p:cNvSpPr txBox="1"/>
                <p:nvPr/>
              </p:nvSpPr>
              <p:spPr>
                <a:xfrm>
                  <a:off x="187896" y="4110771"/>
                  <a:ext cx="1440160" cy="3699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TW" b="1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altLang="zh-TW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𝑲</m:t>
                        </m:r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1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</m:acc>
                      </m:oMath>
                    </m:oMathPara>
                  </a14:m>
                  <a:endParaRPr lang="zh-TW" alt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文字方塊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896" y="4110771"/>
                  <a:ext cx="1440160" cy="369909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 r="-1525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/>
                <p:cNvSpPr txBox="1"/>
                <p:nvPr/>
              </p:nvSpPr>
              <p:spPr>
                <a:xfrm>
                  <a:off x="217124" y="5334907"/>
                  <a:ext cx="1540434" cy="461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</m:oMath>
                  </a14:m>
                  <a:r>
                    <a:rPr lang="en-US" altLang="zh-TW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 </a:t>
                  </a:r>
                  <a:endParaRPr lang="zh-TW" alt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124" y="5334907"/>
                  <a:ext cx="1540434" cy="461729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文字方塊 36"/>
            <p:cNvSpPr txBox="1"/>
            <p:nvPr/>
          </p:nvSpPr>
          <p:spPr>
            <a:xfrm>
              <a:off x="1907704" y="4013205"/>
              <a:ext cx="9299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>
                  <a:solidFill>
                    <a:srgbClr val="FF0000"/>
                  </a:solidFill>
                </a:rPr>
                <a:t>unconv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1979712" y="5813405"/>
              <a:ext cx="635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err="1" smtClean="0"/>
                <a:t>conv</a:t>
              </a:r>
              <a:endParaRPr lang="zh-TW" altLang="en-US" b="1" dirty="0"/>
            </a:p>
          </p:txBody>
        </p:sp>
        <p:cxnSp>
          <p:nvCxnSpPr>
            <p:cNvPr id="39" name="直線單箭頭接點 38"/>
            <p:cNvCxnSpPr/>
            <p:nvPr/>
          </p:nvCxnSpPr>
          <p:spPr>
            <a:xfrm flipV="1">
              <a:off x="1799692" y="3980250"/>
              <a:ext cx="0" cy="5370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1799692" y="4517261"/>
              <a:ext cx="0" cy="125520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1619672" y="5741397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>
              <a:off x="1799692" y="5741397"/>
              <a:ext cx="0" cy="49591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/>
            <p:cNvSpPr txBox="1"/>
            <p:nvPr/>
          </p:nvSpPr>
          <p:spPr>
            <a:xfrm>
              <a:off x="1901574" y="4940017"/>
              <a:ext cx="917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rgbClr val="7030A0"/>
                  </a:solidFill>
                </a:rPr>
                <a:t>neither</a:t>
              </a:r>
              <a:endParaRPr lang="zh-TW" altLang="en-US" b="1" dirty="0">
                <a:solidFill>
                  <a:srgbClr val="7030A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43"/>
              <p:cNvSpPr txBox="1"/>
              <p:nvPr/>
            </p:nvSpPr>
            <p:spPr>
              <a:xfrm>
                <a:off x="7380312" y="1907540"/>
                <a:ext cx="553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𝑨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𝑻</m:t>
                        </m:r>
                      </m:sub>
                    </m:sSub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4" name="文字方塊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1907540"/>
                <a:ext cx="553504" cy="369332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字方塊 44"/>
              <p:cNvSpPr txBox="1"/>
              <p:nvPr/>
            </p:nvSpPr>
            <p:spPr>
              <a:xfrm>
                <a:off x="7798096" y="2996952"/>
                <a:ext cx="1238399" cy="36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b="1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𝑩</m:t>
                          </m:r>
                        </m:e>
                      </m:acc>
                      <m:r>
                        <a:rPr lang="en-US" altLang="zh-TW" b="1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altLang="zh-TW" b="1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b="1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</a:rPr>
                            <m:t>𝑪</m:t>
                          </m:r>
                        </m:e>
                      </m:acc>
                    </m:oMath>
                  </m:oMathPara>
                </a14:m>
                <a:endParaRPr lang="zh-TW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5" name="文字方塊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96" y="2996952"/>
                <a:ext cx="1238399" cy="369909"/>
              </a:xfrm>
              <a:prstGeom prst="rect">
                <a:avLst/>
              </a:prstGeom>
              <a:blipFill rotWithShape="1">
                <a:blip r:embed="rId35"/>
                <a:stretch>
                  <a:fillRect r="-251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字方塊 45"/>
              <p:cNvSpPr txBox="1"/>
              <p:nvPr/>
            </p:nvSpPr>
            <p:spPr>
              <a:xfrm>
                <a:off x="6084167" y="2967271"/>
                <a:ext cx="1482667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</a:rPr>
                          <m:t>𝑩</m:t>
                        </m:r>
                      </m:e>
                    </m:acc>
                    <m:r>
                      <a:rPr lang="en-US" altLang="zh-TW" b="1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/>
                      </a:rPr>
                      <m:t>+</m:t>
                    </m:r>
                    <m:r>
                      <a:rPr lang="en-US" altLang="zh-TW" b="1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/>
                        <a:ea typeface="Cambria Math"/>
                      </a:rPr>
                      <m:t>𝑲</m:t>
                    </m:r>
                    <m:r>
                      <a:rPr lang="en-US" altLang="zh-TW" b="1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𝒎</m:t>
                        </m:r>
                      </m:num>
                      <m:den>
                        <m:r>
                          <a:rPr lang="en-US" altLang="zh-TW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den>
                    </m:f>
                    <m:r>
                      <a:rPr lang="en-US" altLang="zh-TW" b="1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/>
                        <a:ea typeface="Cambria Math"/>
                      </a:rPr>
                      <m:t>𝑲</m:t>
                    </m:r>
                  </m:oMath>
                </a14:m>
                <a:r>
                  <a:rPr lang="en-US" altLang="zh-TW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endParaRPr lang="zh-TW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文字方塊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7" y="2967271"/>
                <a:ext cx="1482667" cy="461729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字方塊 46"/>
          <p:cNvSpPr txBox="1"/>
          <p:nvPr/>
        </p:nvSpPr>
        <p:spPr>
          <a:xfrm>
            <a:off x="7812360" y="2251314"/>
            <a:ext cx="92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>
                <a:solidFill>
                  <a:srgbClr val="FF0000"/>
                </a:solidFill>
              </a:rPr>
              <a:t>unconv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7884368" y="3971365"/>
            <a:ext cx="63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/>
              <a:t>conv</a:t>
            </a:r>
            <a:endParaRPr lang="zh-TW" altLang="en-US" b="1" dirty="0"/>
          </a:p>
        </p:txBody>
      </p:sp>
      <p:cxnSp>
        <p:nvCxnSpPr>
          <p:cNvPr id="50" name="直線單箭頭接點 49"/>
          <p:cNvCxnSpPr/>
          <p:nvPr/>
        </p:nvCxnSpPr>
        <p:spPr>
          <a:xfrm flipV="1">
            <a:off x="7632340" y="2243173"/>
            <a:ext cx="0" cy="11444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7452320" y="3420114"/>
            <a:ext cx="360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7632340" y="3420114"/>
            <a:ext cx="0" cy="1080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80793" y="5110856"/>
            <a:ext cx="2907031" cy="1702520"/>
            <a:chOff x="80793" y="5110856"/>
            <a:chExt cx="2907031" cy="17025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2"/>
                <p:cNvSpPr>
                  <a:spLocks noChangeArrowhead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80793" y="5556222"/>
                  <a:ext cx="2907031" cy="1257154"/>
                </a:xfrm>
                <a:prstGeom prst="rect">
                  <a:avLst/>
                </a:prstGeom>
                <a:noFill/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ctr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𝑛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𝑢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𝑢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=6&gt;5=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𝐾</m:t>
                        </m:r>
                      </m:oMath>
                    </m:oMathPara>
                  </a14:m>
                  <a:endParaRPr lang="en-US" altLang="zh-TW" sz="2000" b="1" dirty="0" smtClean="0"/>
                </a:p>
                <a:p>
                  <a:pPr algn="ctr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𝑛</m:t>
                            </m:r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zh-TW" altLang="en-US" sz="2000" b="0" i="1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𝐶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𝐶</m:t>
                            </m:r>
                          </m:sup>
                        </m:sSubSup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=4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≤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5=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𝐾</m:t>
                        </m:r>
                      </m:oMath>
                    </m:oMathPara>
                  </a14:m>
                  <a:endParaRPr lang="zh-TW" altLang="en-US" sz="2000" b="1" dirty="0"/>
                </a:p>
              </p:txBody>
            </p:sp>
          </mc:Choice>
          <mc:Fallback xmlns="">
            <p:sp>
              <p:nvSpPr>
                <p:cNvPr id="5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80793" y="5556222"/>
                  <a:ext cx="2907031" cy="1257154"/>
                </a:xfrm>
                <a:prstGeom prst="rect">
                  <a:avLst/>
                </a:prstGeom>
                <a:blipFill rotWithShape="1">
                  <a:blip r:embed="rId38"/>
                  <a:stretch>
                    <a:fillRect/>
                  </a:stretch>
                </a:blipFill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2"/>
                <p:cNvSpPr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87401" y="5110856"/>
                  <a:ext cx="2900423" cy="373358"/>
                </a:xfrm>
                <a:prstGeom prst="rect">
                  <a:avLst/>
                </a:prstGeom>
                <a:noFill/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  <m: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=3 ,</m:t>
                        </m:r>
                        <m:sSub>
                          <m:sSubPr>
                            <m:ctrlPr>
                              <a:rPr lang="en-US" altLang="zh-TW" sz="200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=10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6</m:t>
                        </m:r>
                      </m:oMath>
                    </m:oMathPara>
                  </a14:m>
                  <a:endParaRPr lang="en-US" altLang="zh-TW" sz="2000" b="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endParaRPr>
                </a:p>
                <a:p>
                  <a:pPr algn="ctr"/>
                  <a:endPara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4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87401" y="5110856"/>
                  <a:ext cx="2900423" cy="373358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 b="-7813"/>
                  </a:stretch>
                </a:blipFill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/>
          <p:cNvGrpSpPr/>
          <p:nvPr/>
        </p:nvGrpSpPr>
        <p:grpSpPr>
          <a:xfrm>
            <a:off x="3105129" y="5110856"/>
            <a:ext cx="2907031" cy="1702520"/>
            <a:chOff x="3133616" y="5076577"/>
            <a:chExt cx="2907031" cy="17025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2"/>
                <p:cNvSpPr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133616" y="5521943"/>
                  <a:ext cx="2907031" cy="1257154"/>
                </a:xfrm>
                <a:prstGeom prst="rect">
                  <a:avLst/>
                </a:prstGeom>
                <a:noFill/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r">
                    <a:lnSpc>
                      <a:spcPct val="150000"/>
                    </a:lnSpc>
                  </a:pPr>
                  <a:r>
                    <a:rPr lang="zh-TW" altLang="en-US" sz="2000" dirty="0" smtClean="0">
                      <a:ea typeface="標楷體" pitchFamily="65" charset="-120"/>
                      <a:cs typeface="Arial" pitchFamily="34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altLang="zh-TW" sz="2000" i="1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𝑛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𝑢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𝑢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4&lt;5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a14:m>
                  <a:endParaRPr lang="en-US" altLang="zh-TW" sz="2000" b="1" dirty="0" smtClean="0"/>
                </a:p>
                <a:p>
                  <a:pPr algn="r">
                    <a:lnSpc>
                      <a:spcPct val="150000"/>
                    </a:lnSpc>
                  </a:pPr>
                  <a:r>
                    <a:rPr lang="zh-TW" altLang="en-US" sz="2000" dirty="0" smtClean="0">
                      <a:ea typeface="標楷體" pitchFamily="65" charset="-12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𝐶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𝐶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7&gt;5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a14:m>
                  <a:endParaRPr lang="en-US" altLang="zh-TW" sz="2000" b="1" dirty="0"/>
                </a:p>
                <a:p>
                  <a:pPr algn="r"/>
                  <a:endParaRPr lang="zh-TW" altLang="en-US" sz="1600" b="1" dirty="0"/>
                </a:p>
              </p:txBody>
            </p:sp>
          </mc:Choice>
          <mc:Fallback xmlns="">
            <p:sp>
              <p:nvSpPr>
                <p:cNvPr id="59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3133616" y="5521943"/>
                  <a:ext cx="2907031" cy="1257154"/>
                </a:xfrm>
                <a:prstGeom prst="rect">
                  <a:avLst/>
                </a:prstGeom>
                <a:blipFill rotWithShape="1">
                  <a:blip r:embed="rId42"/>
                  <a:stretch>
                    <a:fillRect/>
                  </a:stretch>
                </a:blipFill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2"/>
                <p:cNvSpPr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140224" y="5076577"/>
                  <a:ext cx="2900423" cy="373358"/>
                </a:xfrm>
                <a:prstGeom prst="rect">
                  <a:avLst/>
                </a:prstGeom>
                <a:noFill/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  <m:r>
                          <a:rPr lang="en-US" altLang="zh-TW" sz="200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=1 ,</m:t>
                        </m:r>
                        <m:sSub>
                          <m:sSubPr>
                            <m:ctrlPr>
                              <a:rPr lang="en-US" altLang="zh-TW" sz="200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i="1" dirty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=10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4</m:t>
                        </m:r>
                      </m:oMath>
                    </m:oMathPara>
                  </a14:m>
                  <a:endPara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0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3140224" y="5076577"/>
                  <a:ext cx="2900423" cy="373358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 b="-7813"/>
                  </a:stretch>
                </a:blipFill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群組 2"/>
          <p:cNvGrpSpPr/>
          <p:nvPr/>
        </p:nvGrpSpPr>
        <p:grpSpPr>
          <a:xfrm>
            <a:off x="6129464" y="5110856"/>
            <a:ext cx="2907031" cy="1702520"/>
            <a:chOff x="6129464" y="5030587"/>
            <a:chExt cx="2907031" cy="17025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2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6129464" y="5475953"/>
                  <a:ext cx="2907031" cy="1257154"/>
                </a:xfrm>
                <a:prstGeom prst="rect">
                  <a:avLst/>
                </a:prstGeom>
                <a:noFill/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TW" altLang="en-US" sz="2000" dirty="0" smtClean="0">
                      <a:ea typeface="標楷體" pitchFamily="65" charset="-12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𝑛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𝑢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𝑢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5=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a14:m>
                  <a:endParaRPr lang="en-US" altLang="zh-TW" sz="2000" b="1" dirty="0"/>
                </a:p>
                <a:p>
                  <a:pPr algn="ctr">
                    <a:lnSpc>
                      <a:spcPct val="150000"/>
                    </a:lnSpc>
                  </a:pPr>
                  <a:r>
                    <a:rPr lang="zh-TW" altLang="en-US" sz="2000" dirty="0">
                      <a:ea typeface="標楷體" pitchFamily="65" charset="-120"/>
                      <a:cs typeface="Arial" pitchFamily="34" charset="0"/>
                    </a:rPr>
                    <a:t> </a:t>
                  </a:r>
                  <a:r>
                    <a:rPr lang="zh-TW" altLang="en-US" sz="2000" dirty="0" smtClean="0">
                      <a:ea typeface="標楷體" pitchFamily="65" charset="-120"/>
                      <a:cs typeface="Arial" pitchFamily="34" charset="0"/>
                    </a:rPr>
                    <a:t>  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𝐶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/>
                              <a:ea typeface="標楷體" pitchFamily="65" charset="-120"/>
                              <a:cs typeface="Arial" pitchFamily="34" charset="0"/>
                            </a:rPr>
                            <m:t>𝐶</m:t>
                          </m:r>
                        </m:sup>
                      </m:sSubSup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≤5=</m:t>
                      </m:r>
                      <m:r>
                        <a:rPr lang="en-US" altLang="zh-TW" sz="2000" i="1">
                          <a:latin typeface="Cambria Math"/>
                          <a:ea typeface="標楷體" pitchFamily="65" charset="-120"/>
                          <a:cs typeface="Arial" pitchFamily="34" charset="0"/>
                        </a:rPr>
                        <m:t>𝐾</m:t>
                      </m:r>
                    </m:oMath>
                  </a14:m>
                  <a:endParaRPr lang="en-US" altLang="zh-TW" sz="2000" b="1" dirty="0"/>
                </a:p>
                <a:p>
                  <a:pPr algn="ctr"/>
                  <a:endParaRPr lang="zh-TW" altLang="en-US" sz="2000" b="1" dirty="0"/>
                </a:p>
              </p:txBody>
            </p:sp>
          </mc:Choice>
          <mc:Fallback xmlns="">
            <p:sp>
              <p:nvSpPr>
                <p:cNvPr id="61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6129464" y="5475953"/>
                  <a:ext cx="2907031" cy="1257154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  <a:ln w="19050" algn="ctr">
                  <a:solidFill>
                    <a:srgbClr val="333399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2"/>
                <p:cNvSpPr>
                  <a:spLocks noChangeArrowhead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6136072" y="5030587"/>
                  <a:ext cx="2900423" cy="373358"/>
                </a:xfrm>
                <a:prstGeom prst="rect">
                  <a:avLst/>
                </a:prstGeom>
                <a:noFill/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𝑚</m:t>
                        </m:r>
                        <m:r>
                          <a:rPr lang="en-US" altLang="zh-TW" sz="2000" b="0" i="1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=2 ,</m:t>
                        </m:r>
                        <m:sSub>
                          <m:sSubPr>
                            <m:ctrlPr>
                              <a:rPr lang="en-US" altLang="zh-TW" sz="2000" i="1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TW" sz="2000" dirty="0">
                                <a:latin typeface="Cambria Math"/>
                                <a:ea typeface="標楷體" pitchFamily="65" charset="-120"/>
                                <a:cs typeface="Arial" pitchFamily="34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sz="2000" b="0" i="1" dirty="0" smtClean="0">
                            <a:latin typeface="Cambria Math"/>
                            <a:ea typeface="標楷體" pitchFamily="65" charset="-120"/>
                            <a:cs typeface="Arial" pitchFamily="34" charset="0"/>
                          </a:rPr>
                          <m:t>=105</m:t>
                        </m:r>
                      </m:oMath>
                    </m:oMathPara>
                  </a14:m>
                  <a:endParaRPr lang="en-US" altLang="zh-TW" sz="2000" dirty="0">
                    <a:latin typeface="Arial" pitchFamily="34" charset="0"/>
                    <a:ea typeface="標楷體" pitchFamily="65" charset="-120"/>
                    <a:cs typeface="Arial" pitchFamily="34" charset="0"/>
                  </a:endParaRPr>
                </a:p>
                <a:p>
                  <a:pPr algn="ctr"/>
                  <a:endParaRPr lang="en-US" altLang="zh-TW" sz="20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6136072" y="5030587"/>
                  <a:ext cx="2900423" cy="373358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 b="-7813"/>
                  </a:stretch>
                </a:blipFill>
                <a:ln w="9525" algn="ctr">
                  <a:solidFill>
                    <a:srgbClr val="3333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文字方塊 62"/>
          <p:cNvSpPr txBox="1"/>
          <p:nvPr/>
        </p:nvSpPr>
        <p:spPr>
          <a:xfrm>
            <a:off x="641815" y="2636912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110</a:t>
            </a:r>
            <a:endParaRPr lang="zh-TW" altLang="en-US" b="1" dirty="0"/>
          </a:p>
        </p:txBody>
      </p:sp>
      <p:sp>
        <p:nvSpPr>
          <p:cNvPr id="64" name="文字方塊 63"/>
          <p:cNvSpPr txBox="1"/>
          <p:nvPr/>
        </p:nvSpPr>
        <p:spPr>
          <a:xfrm>
            <a:off x="683568" y="3861048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105</a:t>
            </a:r>
            <a:endParaRPr lang="zh-TW" altLang="en-US" b="1" dirty="0"/>
          </a:p>
        </p:txBody>
      </p:sp>
      <p:sp>
        <p:nvSpPr>
          <p:cNvPr id="65" name="文字方塊 64"/>
          <p:cNvSpPr txBox="1"/>
          <p:nvPr/>
        </p:nvSpPr>
        <p:spPr>
          <a:xfrm>
            <a:off x="3780906" y="2564904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105</a:t>
            </a:r>
            <a:endParaRPr lang="zh-TW" altLang="en-US" b="1" dirty="0"/>
          </a:p>
        </p:txBody>
      </p:sp>
      <p:sp>
        <p:nvSpPr>
          <p:cNvPr id="66" name="文字方塊 65"/>
          <p:cNvSpPr txBox="1"/>
          <p:nvPr/>
        </p:nvSpPr>
        <p:spPr>
          <a:xfrm>
            <a:off x="3779912" y="3861048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100</a:t>
            </a:r>
            <a:endParaRPr lang="zh-TW" altLang="en-US" b="1" dirty="0"/>
          </a:p>
        </p:txBody>
      </p:sp>
      <p:sp>
        <p:nvSpPr>
          <p:cNvPr id="67" name="文字方塊 66"/>
          <p:cNvSpPr txBox="1"/>
          <p:nvPr/>
        </p:nvSpPr>
        <p:spPr>
          <a:xfrm>
            <a:off x="6516216" y="3212976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105</a:t>
            </a:r>
            <a:endParaRPr lang="zh-TW" altLang="en-US" b="1" dirty="0"/>
          </a:p>
        </p:txBody>
      </p:sp>
      <p:sp>
        <p:nvSpPr>
          <p:cNvPr id="68" name="文字方塊 67"/>
          <p:cNvSpPr txBox="1"/>
          <p:nvPr/>
        </p:nvSpPr>
        <p:spPr>
          <a:xfrm>
            <a:off x="8124517" y="3212976"/>
            <a:ext cx="6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105</a:t>
            </a:r>
            <a:endParaRPr lang="zh-TW" altLang="en-US" b="1" dirty="0"/>
          </a:p>
        </p:txBody>
      </p:sp>
      <p:sp>
        <p:nvSpPr>
          <p:cNvPr id="70" name="橢圓 69"/>
          <p:cNvSpPr/>
          <p:nvPr/>
        </p:nvSpPr>
        <p:spPr>
          <a:xfrm>
            <a:off x="163850" y="5805264"/>
            <a:ext cx="159678" cy="15967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橢圓 71"/>
          <p:cNvSpPr/>
          <p:nvPr/>
        </p:nvSpPr>
        <p:spPr>
          <a:xfrm>
            <a:off x="163850" y="6237312"/>
            <a:ext cx="159678" cy="15967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乘號 73"/>
          <p:cNvSpPr/>
          <p:nvPr/>
        </p:nvSpPr>
        <p:spPr>
          <a:xfrm>
            <a:off x="2987824" y="5661248"/>
            <a:ext cx="432048" cy="432048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乘號 74"/>
          <p:cNvSpPr/>
          <p:nvPr/>
        </p:nvSpPr>
        <p:spPr>
          <a:xfrm>
            <a:off x="2987824" y="6093296"/>
            <a:ext cx="432048" cy="432048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乘號 75"/>
          <p:cNvSpPr/>
          <p:nvPr/>
        </p:nvSpPr>
        <p:spPr>
          <a:xfrm>
            <a:off x="6228184" y="5661248"/>
            <a:ext cx="432048" cy="432048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橢圓 76"/>
          <p:cNvSpPr/>
          <p:nvPr/>
        </p:nvSpPr>
        <p:spPr>
          <a:xfrm>
            <a:off x="6372200" y="6237312"/>
            <a:ext cx="159678" cy="15967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8" name="Picture 49" descr="004252-3d-glossy-blue-orb-icon-arrows-arrow-solid-right">
            <a:hlinkClick r:id="rId49" action="ppaction://hlinksldjump"/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453336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6" descr="004255-3d-glossy-blue-orb-icon-arrows-arrow-styled-left">
            <a:hlinkClick r:id="rId51" action="ppaction://hlinksldjump"/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3655"/>
            <a:ext cx="631825" cy="62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4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79512" y="188640"/>
            <a:ext cx="8697680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C.C.&amp;Equity</a:t>
            </a:r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 Value </a:t>
            </a:r>
            <a:r>
              <a:rPr lang="zh-TW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－唯一解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內容版面配置區 1"/>
              <p:cNvSpPr txBox="1">
                <a:spLocks/>
              </p:cNvSpPr>
              <p:nvPr/>
            </p:nvSpPr>
            <p:spPr>
              <a:xfrm>
                <a:off x="-396552" y="2204864"/>
                <a:ext cx="9481229" cy="23678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14400" lvl="2" indent="0">
                  <a:spcBef>
                    <a:spcPts val="1800"/>
                  </a:spcBef>
                  <a:buNone/>
                </a:pP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Zero Value </a:t>
                </a:r>
                <a:r>
                  <a: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T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ransfer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Condition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：</a:t>
                </a:r>
                <a:r>
                  <a: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(At maturity ,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𝑚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𝑇</m:t>
                        </m:r>
                      </m:sub>
                    </m:sSub>
                    <m:r>
                      <a:rPr lang="en-US" altLang="zh-TW" sz="200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TW" sz="20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𝑚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n</m:t>
                        </m:r>
                      </m:den>
                    </m:f>
                    <m:r>
                      <a:rPr lang="en-US" altLang="zh-TW" sz="2000" i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n</m:t>
                        </m:r>
                        <m:acc>
                          <m:accPr>
                            <m:chr m:val="̅"/>
                            <m:ctrlPr>
                              <a:rPr lang="en-US" altLang="zh-TW" sz="2000" i="1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TW" sz="2000" i="0">
                                <a:latin typeface="Cambria Math"/>
                                <a:ea typeface="標楷體" panose="03000509000000000000" pitchFamily="65" charset="-12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</m:acc>
                      </m:num>
                      <m:den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k</m:t>
                        </m:r>
                      </m:den>
                    </m:f>
                    <m:f>
                      <m:fPr>
                        <m:ctrlP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zh-TW" altLang="en-US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n</m:t>
                        </m:r>
                      </m:den>
                    </m:f>
                    <m:r>
                      <a:rPr lang="en-US" altLang="zh-TW" sz="2000" i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altLang="zh-TW" sz="2000" i="1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000" i="0">
                            <a:latin typeface="Cambria Math"/>
                            <a:ea typeface="標楷體" panose="03000509000000000000" pitchFamily="65" charset="-12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)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/>
                </a:r>
                <a:b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</a:b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　當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CC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發生轉換時，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CC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holder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和</a:t>
                </a:r>
                <a:r>
                  <a:rPr lang="en-US" altLang="zh-TW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Equity holder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之間</a:t>
                </a:r>
                <a:r>
                  <a:rPr lang="zh-TW" altLang="en-US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沒</a:t>
                </a:r>
                <a:r>
                  <a:rPr lang="zh-TW" altLang="en-US" sz="20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有價值轉移。</a:t>
                </a:r>
                <a:r>
                  <a: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/>
                </a:r>
                <a:br>
                  <a:rPr lang="en-US" altLang="zh-TW" sz="2000" dirty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</a:br>
                <a:r>
                  <a:rPr lang="en-US" altLang="zh-TW" sz="2600" dirty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/>
                </a:r>
                <a:br>
                  <a:rPr lang="en-US" altLang="zh-TW" sz="2600" dirty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</a:br>
                <a:r>
                  <a:rPr lang="en-US" altLang="zh-TW" sz="2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ZVT condition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成立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ea typeface="Cambria Math"/>
                    <a:cs typeface="Arial" panose="020B0604020202020204" pitchFamily="34" charset="0"/>
                  </a:rPr>
                  <a:t>　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⇔</m:t>
                    </m:r>
                  </m:oMath>
                </a14:m>
                <a:r>
                  <a:rPr lang="zh-TW" altLang="en-U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　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C.C. Value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&amp;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Equity Value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會有唯一解。</a:t>
                </a:r>
                <a:endParaRPr lang="en-US" altLang="zh-TW" sz="20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914400" lvl="2" indent="0">
                  <a:spcBef>
                    <a:spcPts val="0"/>
                  </a:spcBef>
                  <a:buNone/>
                </a:pPr>
                <a:r>
                  <a:rPr lang="zh-TW" altLang="en-US" sz="2000" b="1" dirty="0" smtClean="0">
                    <a:solidFill>
                      <a:srgbClr val="0070C0"/>
                    </a:solidFill>
                    <a:ea typeface="Cambria Math"/>
                    <a:cs typeface="Arial" panose="020B0604020202020204" pitchFamily="34" charset="0"/>
                  </a:rPr>
                  <a:t>　　　　　　　　　   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⇔</m:t>
                    </m:r>
                    <m:r>
                      <a:rPr lang="zh-TW" alt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 </m:t>
                    </m:r>
                    <m:r>
                      <a:rPr lang="en-US" altLang="zh-TW" sz="20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zh-TW" sz="2000" b="0" i="1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𝑛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000" b="0" i="1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00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000" b="0" i="1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0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內容版面配置區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552" y="2204864"/>
                <a:ext cx="9481229" cy="236788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55685" y="2249869"/>
            <a:ext cx="8888859" cy="1926546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zh-TW" altLang="en-US"/>
          </a:p>
        </p:txBody>
      </p:sp>
      <p:sp>
        <p:nvSpPr>
          <p:cNvPr id="36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55684" y="1844824"/>
            <a:ext cx="8888859" cy="373849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唯一解</a:t>
            </a:r>
          </a:p>
        </p:txBody>
      </p:sp>
      <p:sp>
        <p:nvSpPr>
          <p:cNvPr id="49" name="直排文字版面配置區 2"/>
          <p:cNvSpPr txBox="1">
            <a:spLocks/>
          </p:cNvSpPr>
          <p:nvPr/>
        </p:nvSpPr>
        <p:spPr>
          <a:xfrm>
            <a:off x="235214" y="746341"/>
            <a:ext cx="8672055" cy="1316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即使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m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在到期日 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t = T 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滿足唯一解之條件，在</a:t>
            </a:r>
            <a:r>
              <a:rPr lang="en-US" altLang="zh-TW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 t = 0</a:t>
            </a:r>
            <a:r>
              <a:rPr lang="zh-TW" altLang="en-US" sz="2000" dirty="0">
                <a:latin typeface="Arial" pitchFamily="34" charset="0"/>
                <a:ea typeface="標楷體" pitchFamily="65" charset="-120"/>
                <a:cs typeface="Arial" pitchFamily="34" charset="0"/>
              </a:rPr>
              <a:t> 時仍有可能有多解。</a:t>
            </a:r>
            <a:endParaRPr lang="en-US" altLang="zh-TW" sz="200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鄭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/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張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paper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之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RC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轉換比例，有滿足本篇</a:t>
            </a:r>
            <a:r>
              <a:rPr lang="en-US" altLang="zh-TW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paper</a:t>
            </a:r>
            <a:r>
              <a:rPr lang="zh-TW" altLang="en-US" sz="200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唯一解之條件。</a:t>
            </a:r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endParaRPr lang="en-US" altLang="zh-TW" sz="200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50" name="Picture 49" descr="004252-3d-glossy-blue-orb-icon-arrows-arrow-solid-right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24744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直排文字版面配置區 2"/>
              <p:cNvSpPr txBox="1">
                <a:spLocks/>
              </p:cNvSpPr>
              <p:nvPr/>
            </p:nvSpPr>
            <p:spPr>
              <a:xfrm>
                <a:off x="178494" y="4653136"/>
                <a:ext cx="8858002" cy="213285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𝑻𝒉𝒆𝒐𝒓𝒆𝒎</m:t>
                      </m:r>
                      <m:r>
                        <a:rPr lang="en-US" altLang="zh-TW" sz="2400" b="1" i="1" smtClean="0">
                          <a:latin typeface="Cambria Math"/>
                          <a:ea typeface="標楷體" pitchFamily="65" charset="-120"/>
                        </a:rPr>
                        <m:t>𝟏</m:t>
                      </m:r>
                    </m:oMath>
                  </m:oMathPara>
                </a14:m>
                <a:endParaRPr lang="en-US" altLang="zh-TW" sz="2400" b="1" i="1" dirty="0" smtClean="0">
                  <a:latin typeface="Arial" panose="020B0604020202020204" pitchFamily="34" charset="0"/>
                  <a:ea typeface="標楷體" pitchFamily="65" charset="-120"/>
                  <a:cs typeface="Arial" panose="020B0604020202020204" pitchFamily="34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For any given trigger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and conversion ratio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, a necessary condition for the existence of a unique equilibrium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(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,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)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is  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zh-TW" altLang="en-US" sz="2400" dirty="0">
                    <a:solidFill>
                      <a:srgbClr val="0070C0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zh-TW" altLang="en-US" sz="2400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　　　　　　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𝑛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𝐶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0070C0"/>
                        </a:solidFill>
                        <a:latin typeface="Cambria Math"/>
                        <a:ea typeface="標楷體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𝐾</m:t>
                        </m:r>
                      </m:e>
                      <m:sub>
                        <m: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 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　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標楷體" pitchFamily="65" charset="-120"/>
                      </a:rPr>
                      <m:t>𝑡</m:t>
                    </m:r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TW" sz="2400" i="1" smtClean="0">
                        <a:latin typeface="Cambria Math"/>
                        <a:ea typeface="Cambria Math"/>
                      </a:rPr>
                      <m:t>Λ</m:t>
                    </m:r>
                  </m:oMath>
                </a14:m>
                <a:r>
                  <a:rPr lang="en-US" altLang="zh-TW" sz="2400" dirty="0" smtClean="0">
                    <a:latin typeface="Arial" panose="020B0604020202020204" pitchFamily="34" charset="0"/>
                    <a:ea typeface="標楷體" pitchFamily="65" charset="-12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94" y="4653136"/>
                <a:ext cx="8858002" cy="2132856"/>
              </a:xfrm>
              <a:prstGeom prst="rect">
                <a:avLst/>
              </a:prstGeom>
              <a:blipFill rotWithShape="1">
                <a:blip r:embed="rId10"/>
                <a:stretch>
                  <a:fillRect l="-8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圓角矩形 20">
            <a:hlinkClick r:id="rId11" action="ppaction://hlinksldjump"/>
          </p:cNvPr>
          <p:cNvSpPr/>
          <p:nvPr/>
        </p:nvSpPr>
        <p:spPr>
          <a:xfrm>
            <a:off x="6804368" y="6390431"/>
            <a:ext cx="2160000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of Thm1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4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07504" y="4293096"/>
            <a:ext cx="8937039" cy="373849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C.C. Value &amp; Equity Value </a:t>
            </a:r>
            <a:r>
              <a:rPr lang="zh-TW" altLang="en-US" sz="2400" b="1" dirty="0" smtClean="0">
                <a:solidFill>
                  <a:schemeClr val="bg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唯一</a:t>
            </a:r>
            <a:r>
              <a:rPr lang="zh-TW" altLang="en-US" sz="2400" b="1" dirty="0">
                <a:solidFill>
                  <a:schemeClr val="bg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解定理</a:t>
            </a:r>
            <a:endParaRPr lang="en-US" altLang="zh-TW" sz="2400" b="1" dirty="0">
              <a:solidFill>
                <a:schemeClr val="bg1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4" name="圓角矩形 13">
            <a:hlinkClick r:id="rId12" action="ppaction://hlinksldjump"/>
          </p:cNvPr>
          <p:cNvSpPr/>
          <p:nvPr/>
        </p:nvSpPr>
        <p:spPr>
          <a:xfrm>
            <a:off x="251800" y="6390431"/>
            <a:ext cx="2160000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模型與基本假設</a:t>
            </a:r>
          </a:p>
        </p:txBody>
      </p:sp>
      <p:sp>
        <p:nvSpPr>
          <p:cNvPr id="20" name="圓角矩形 19">
            <a:hlinkClick r:id="rId13" action="ppaction://hlinksldjump"/>
          </p:cNvPr>
          <p:cNvSpPr/>
          <p:nvPr/>
        </p:nvSpPr>
        <p:spPr>
          <a:xfrm>
            <a:off x="2483768" y="6390431"/>
            <a:ext cx="1860294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Lemma</a:t>
            </a:r>
            <a:endParaRPr lang="zh-TW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圓角矩形 22">
                <a:hlinkClick r:id="rId14" action="ppaction://hlinksldjump"/>
              </p:cNvPr>
              <p:cNvSpPr/>
              <p:nvPr/>
            </p:nvSpPr>
            <p:spPr>
              <a:xfrm>
                <a:off x="4427984" y="6390431"/>
                <a:ext cx="2232248" cy="360040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dirty="0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𝑻𝒉𝒆𝒐𝒓𝒆𝒎</m:t>
                      </m:r>
                      <m:r>
                        <a:rPr lang="en-US" altLang="zh-TW" sz="2000" b="1" i="1" dirty="0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zh-TW" alt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圓角矩形 22">
                <a:hlinkClick r:id="rId15" action="ppaction://hlinksldjump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6390431"/>
                <a:ext cx="2232248" cy="360040"/>
              </a:xfrm>
              <a:prstGeom prst="round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05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79512" y="188640"/>
            <a:ext cx="8697680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C.C.&amp;Equity</a:t>
            </a:r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 Value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－多解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11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29316" y="4356718"/>
            <a:ext cx="8867047" cy="2384650"/>
          </a:xfrm>
          <a:prstGeom prst="rect">
            <a:avLst/>
          </a:prstGeom>
          <a:noFill/>
          <a:ln w="25400" algn="ctr">
            <a:solidFill>
              <a:srgbClr val="BFD9E6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t"/>
          <a:lstStyle/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One – step Trinomial Tree Model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Numerical Examples for the range of multiple </a:t>
            </a:r>
            <a:r>
              <a:rPr lang="en-US" altLang="zh-TW" sz="2000" dirty="0" err="1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equilibria</a:t>
            </a:r>
            <a:endParaRPr lang="en-US" altLang="zh-TW" sz="200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1200150" lvl="2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GBM(Geometric Brownian Motion)</a:t>
            </a:r>
            <a:b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</a:br>
            <a:r>
              <a:rPr lang="zh-TW" altLang="en-US" sz="2000" dirty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　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由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CRR binomial model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算出</a:t>
            </a:r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1200150" lvl="2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JD(Jump diffusion process)</a:t>
            </a:r>
            <a:b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</a:b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　由</a:t>
            </a:r>
            <a:r>
              <a:rPr lang="en-US" altLang="zh-TW" sz="2000" dirty="0" err="1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Hilliad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and Schwartz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bi-</a:t>
            </a:r>
            <a:r>
              <a:rPr lang="en-US" altLang="zh-TW" sz="2000" dirty="0" err="1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variate</a:t>
            </a:r>
            <a:r>
              <a:rPr lang="en-US" altLang="zh-TW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tree </a:t>
            </a:r>
            <a:r>
              <a:rPr lang="zh-TW" altLang="en-US" sz="200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估計</a:t>
            </a:r>
            <a:endParaRPr lang="en-US" altLang="zh-TW" sz="2000" dirty="0" smtClean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8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07503" y="3960393"/>
            <a:ext cx="8888860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多解</a:t>
            </a:r>
            <a:endParaRPr lang="zh-TW" altLang="en-US" sz="24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直排文字版面配置區 2"/>
              <p:cNvSpPr txBox="1">
                <a:spLocks/>
              </p:cNvSpPr>
              <p:nvPr/>
            </p:nvSpPr>
            <p:spPr>
              <a:xfrm>
                <a:off x="235214" y="746341"/>
                <a:ext cx="8672055" cy="31147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800"/>
                  </a:spcBef>
                </a:pP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為了要懲罰銀行管理者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(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稀釋股權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)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，或強制發行新股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在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上設定</a:t>
                </a:r>
                <a:r>
                  <a:rPr lang="zh-TW" altLang="en-US" sz="2000" u="sng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較高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的轉換比例</a:t>
                </a: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800"/>
                  </a:spcBef>
                  <a:buNone/>
                </a:pPr>
                <a:r>
                  <a:rPr lang="zh-TW" altLang="en-US" sz="2000" dirty="0" smtClean="0">
                    <a:ea typeface="Cambria Math"/>
                    <a:cs typeface="Arial" pitchFamily="34" charset="0"/>
                  </a:rPr>
                  <a:t>　　　</a:t>
                </a:r>
                <a14:m>
                  <m:oMath xmlns:m="http://schemas.openxmlformats.org/officeDocument/2006/math">
                    <m:r>
                      <a:rPr lang="en-US" altLang="zh-TW" sz="2000" i="1" smtClean="0"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</m:oMath>
                </a14:m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 </a:t>
                </a:r>
                <a:r>
                  <a:rPr lang="en-US" altLang="zh-TW" sz="2000" dirty="0" err="1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CC&amp;Equity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Value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會有多解的狀況</a:t>
                </a: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800"/>
                  </a:spcBef>
                  <a:buNone/>
                </a:pPr>
                <a:r>
                  <a:rPr lang="zh-TW" altLang="en-US" sz="2000" dirty="0" smtClean="0">
                    <a:ea typeface="Cambria Math"/>
                    <a:cs typeface="Arial" pitchFamily="34" charset="0"/>
                  </a:rPr>
                  <a:t>　　　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</m:oMath>
                </a14:m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 CC holder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和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Equity holder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動機正好相反</a:t>
                </a: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800"/>
                  </a:spcBef>
                  <a:buNone/>
                </a:pPr>
                <a:r>
                  <a:rPr lang="zh-TW" altLang="en-US" sz="2000" dirty="0" smtClean="0">
                    <a:ea typeface="Cambria Math"/>
                    <a:cs typeface="Arial" pitchFamily="34" charset="0"/>
                  </a:rPr>
                  <a:t>　　　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Cambria Math"/>
                        <a:cs typeface="Arial" pitchFamily="34" charset="0"/>
                      </a:rPr>
                      <m:t>⇒</m:t>
                    </m:r>
                  </m:oMath>
                </a14:m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 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使銀行狀況更不穩定</a:t>
                </a: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  <a:p>
                <a:pPr>
                  <a:spcBef>
                    <a:spcPts val="800"/>
                  </a:spcBef>
                </a:pP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只要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conversion trigger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是外生變數，就能避開多解、無解的情況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/>
                </a:r>
                <a:b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</a:b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並計算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CC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的價格　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【</a:t>
                </a:r>
                <a:r>
                  <a:rPr lang="zh-TW" altLang="en-US" sz="2000" dirty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McDonald(2010)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、</a:t>
                </a:r>
                <a:r>
                  <a:rPr lang="en-US" altLang="zh-TW" sz="2000" dirty="0" err="1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Glasserman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and </a:t>
                </a:r>
                <a:r>
                  <a:rPr lang="en-US" altLang="zh-TW" sz="2000" dirty="0" err="1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Nouri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(2010)</a:t>
                </a:r>
                <a:r>
                  <a:rPr lang="zh-TW" altLang="en-US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 </a:t>
                </a:r>
                <a:r>
                  <a:rPr lang="en-US" altLang="zh-TW" sz="2000" dirty="0" smtClean="0"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】</a:t>
                </a:r>
              </a:p>
              <a:p>
                <a:pPr>
                  <a:lnSpc>
                    <a:spcPct val="150000"/>
                  </a:lnSpc>
                  <a:spcBef>
                    <a:spcPts val="800"/>
                  </a:spcBef>
                </a:pPr>
                <a:endParaRPr lang="en-US" altLang="zh-TW" sz="2000" dirty="0" smtClean="0"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直排文字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14" y="746341"/>
                <a:ext cx="8672055" cy="3114707"/>
              </a:xfrm>
              <a:prstGeom prst="rect">
                <a:avLst/>
              </a:prstGeom>
              <a:blipFill rotWithShape="1">
                <a:blip r:embed="rId7"/>
                <a:stretch>
                  <a:fillRect l="-633" t="-978" r="-1336" b="-27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49" descr="004252-3d-glossy-blue-orb-icon-arrows-arrow-solid-right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17953"/>
            <a:ext cx="586060" cy="5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7118469" y="746341"/>
            <a:ext cx="1602790" cy="992109"/>
            <a:chOff x="5868144" y="1187460"/>
            <a:chExt cx="1602790" cy="992109"/>
          </a:xfrm>
        </p:grpSpPr>
        <p:sp>
          <p:nvSpPr>
            <p:cNvPr id="2" name="文字方塊 1"/>
            <p:cNvSpPr txBox="1"/>
            <p:nvPr/>
          </p:nvSpPr>
          <p:spPr>
            <a:xfrm>
              <a:off x="5868144" y="1187460"/>
              <a:ext cx="1602790" cy="369332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 holder</a:t>
              </a:r>
              <a:endParaRPr lang="zh-TW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5871968" y="1533238"/>
              <a:ext cx="1598966" cy="646331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Early</a:t>
              </a:r>
              <a:br>
                <a:rPr lang="en-US" altLang="zh-TW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zh-TW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Conversion</a:t>
              </a:r>
              <a:endParaRPr lang="zh-TW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7092280" y="2060848"/>
            <a:ext cx="1655168" cy="992109"/>
            <a:chOff x="7453336" y="1196752"/>
            <a:chExt cx="1655168" cy="992109"/>
          </a:xfrm>
        </p:grpSpPr>
        <p:sp>
          <p:nvSpPr>
            <p:cNvPr id="18" name="文字方塊 17"/>
            <p:cNvSpPr txBox="1"/>
            <p:nvPr/>
          </p:nvSpPr>
          <p:spPr>
            <a:xfrm>
              <a:off x="7453336" y="1196752"/>
              <a:ext cx="1655168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Equity holder</a:t>
              </a:r>
              <a:endParaRPr lang="zh-TW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7453336" y="1542530"/>
              <a:ext cx="1655168" cy="64633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Late/un Conversion</a:t>
              </a:r>
              <a:endParaRPr lang="zh-TW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907213" y="1689452"/>
            <a:ext cx="193179" cy="443404"/>
            <a:chOff x="10188624" y="1415284"/>
            <a:chExt cx="0" cy="1244283"/>
          </a:xfrm>
        </p:grpSpPr>
        <p:cxnSp>
          <p:nvCxnSpPr>
            <p:cNvPr id="10" name="直線單箭頭接點 9"/>
            <p:cNvCxnSpPr/>
            <p:nvPr/>
          </p:nvCxnSpPr>
          <p:spPr>
            <a:xfrm>
              <a:off x="10188624" y="1415284"/>
              <a:ext cx="0" cy="64556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/>
            <p:nvPr/>
          </p:nvCxnSpPr>
          <p:spPr>
            <a:xfrm flipV="1">
              <a:off x="10188624" y="2014003"/>
              <a:ext cx="0" cy="64556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1" name="Picture 49" descr="004252-3d-glossy-blue-orb-icon-arrows-arrow-solid-right">
            <a:hlinkClick r:id="rId10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29227"/>
            <a:ext cx="432048" cy="37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9" descr="004252-3d-glossy-blue-orb-icon-arrows-arrow-solid-right">
            <a:hlinkClick r:id="rId11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935" y="4797152"/>
            <a:ext cx="586060" cy="5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1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195263" y="596900"/>
            <a:ext cx="8801100" cy="82550"/>
            <a:chOff x="123" y="376"/>
            <a:chExt cx="5022" cy="52"/>
          </a:xfrm>
        </p:grpSpPr>
        <p:sp>
          <p:nvSpPr>
            <p:cNvPr id="16" name="Line 33"/>
            <p:cNvSpPr>
              <a:spLocks noChangeShapeType="1"/>
            </p:cNvSpPr>
            <p:nvPr/>
          </p:nvSpPr>
          <p:spPr bwMode="auto">
            <a:xfrm>
              <a:off x="123" y="376"/>
              <a:ext cx="4954" cy="0"/>
            </a:xfrm>
            <a:prstGeom prst="line">
              <a:avLst/>
            </a:prstGeom>
            <a:noFill/>
            <a:ln w="50800">
              <a:solidFill>
                <a:srgbClr val="000066"/>
              </a:solidFill>
              <a:round/>
              <a:headEnd type="diamond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Line 34"/>
            <p:cNvSpPr>
              <a:spLocks noChangeShapeType="1"/>
            </p:cNvSpPr>
            <p:nvPr/>
          </p:nvSpPr>
          <p:spPr bwMode="auto">
            <a:xfrm>
              <a:off x="191" y="428"/>
              <a:ext cx="4954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標題 3"/>
          <p:cNvSpPr txBox="1">
            <a:spLocks/>
          </p:cNvSpPr>
          <p:nvPr/>
        </p:nvSpPr>
        <p:spPr>
          <a:xfrm>
            <a:off x="179512" y="188640"/>
            <a:ext cx="8697680" cy="4082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>
                <a:latin typeface="標楷體" pitchFamily="65" charset="-120"/>
                <a:ea typeface="標楷體" pitchFamily="65" charset="-120"/>
                <a:cs typeface="+mj-cs"/>
              </a:defRPr>
            </a:lvl1pPr>
          </a:lstStyle>
          <a:p>
            <a:pPr algn="l"/>
            <a:r>
              <a:rPr lang="en-US" altLang="zh-TW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Issues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118"/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129316" y="1233036"/>
                <a:ext cx="8867047" cy="3348092"/>
              </a:xfrm>
              <a:prstGeom prst="rect">
                <a:avLst/>
              </a:prstGeom>
              <a:noFill/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 wrap="none" lIns="72000" tIns="72000" rIns="72000" bIns="72000" anchor="t"/>
              <a:lstStyle/>
              <a:p>
                <a:pPr lvl="1"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1" i="0" smtClean="0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Theorem</m:t>
                      </m:r>
                      <m:r>
                        <a:rPr lang="en-US" altLang="zh-TW" sz="2400" b="1" i="1" smtClean="0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𝟏</m:t>
                      </m:r>
                      <m:r>
                        <a:rPr lang="zh-TW" altLang="en-US" sz="2400" b="0" i="1" smtClean="0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　</m:t>
                      </m:r>
                      <m:sSub>
                        <m:sSub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𝑚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=</m:t>
                      </m:r>
                      <m:r>
                        <a:rPr lang="en-US" altLang="zh-TW" sz="2400" i="1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/>
                          <a:ea typeface="標楷體" pitchFamily="65" charset="-120"/>
                        </a:rPr>
                        <m:t>/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𝐾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/>
                              <a:ea typeface="標楷體" pitchFamily="65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Rectangle 1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 bwMode="gray">
              <a:xfrm>
                <a:off x="129316" y="1233036"/>
                <a:ext cx="8867047" cy="33480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07503" y="836712"/>
            <a:ext cx="8888860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en-US" altLang="zh-TW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The Issue with Implementation</a:t>
            </a:r>
            <a:endParaRPr lang="zh-TW" altLang="en-US" sz="2400" b="1" u="sng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36378"/>
            <a:ext cx="8769689" cy="267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118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146323" y="5085184"/>
                <a:ext cx="8850040" cy="1656184"/>
              </a:xfrm>
              <a:prstGeom prst="rect">
                <a:avLst/>
              </a:prstGeom>
              <a:noFill/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 wrap="none" lIns="72000" tIns="72000" rIns="72000" bIns="72000" anchor="t"/>
              <a:lstStyle/>
              <a:p>
                <a:pPr lvl="1">
                  <a:spcBef>
                    <a:spcPts val="1200"/>
                  </a:spcBef>
                </a:pP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定理的假設不實際</a:t>
                </a: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800100" lvl="1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資產價格過程是連續的　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⟶</m:t>
                    </m:r>
                  </m:oMath>
                </a14:m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　事實上會有</a:t>
                </a: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jump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發生</a:t>
                </a: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800100" lvl="1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Verification</a:t>
                </a:r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是連續的　　</a:t>
                </a:r>
                <a:r>
                  <a:rPr lang="zh-TW" altLang="en-US" sz="2400" dirty="0">
                    <a:ea typeface="標楷體" panose="03000509000000000000" pitchFamily="65" charset="-12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  <a:ea typeface="標楷體" panose="03000509000000000000" pitchFamily="65" charset="-120"/>
                        <a:cs typeface="Arial" panose="020B0604020202020204" pitchFamily="34" charset="0"/>
                      </a:rPr>
                      <m:t>⟶</m:t>
                    </m:r>
                  </m:oMath>
                </a14:m>
                <a:r>
                  <a:rPr lang="zh-TW" altLang="en-US" sz="2400" dirty="0" smtClean="0">
                    <a:latin typeface="Arial" panose="020B0604020202020204" pitchFamily="34" charset="0"/>
                    <a:ea typeface="標楷體" panose="03000509000000000000" pitchFamily="65" charset="-120"/>
                    <a:cs typeface="Arial" panose="020B0604020202020204" pitchFamily="34" charset="0"/>
                  </a:rPr>
                  <a:t>　通常是看每日收盤價格時</a:t>
                </a: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800100" lvl="1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  <a:p>
                <a:pPr marL="800100" lvl="1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endParaRPr lang="en-US" altLang="zh-TW" sz="2400" dirty="0" smtClean="0"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1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 bwMode="gray">
              <a:xfrm>
                <a:off x="146323" y="5085184"/>
                <a:ext cx="8850040" cy="1656184"/>
              </a:xfrm>
              <a:prstGeom prst="rect">
                <a:avLst/>
              </a:prstGeom>
              <a:blipFill rotWithShape="1">
                <a:blip r:embed="rId10"/>
                <a:stretch>
                  <a:fillRect t="-725"/>
                </a:stretch>
              </a:blipFill>
              <a:ln w="25400" algn="ctr">
                <a:solidFill>
                  <a:srgbClr val="BFD9E6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41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07504" y="4642419"/>
            <a:ext cx="8888860" cy="37075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000" tIns="72000" rIns="72000" bIns="72000" anchor="ctr"/>
          <a:lstStyle/>
          <a:p>
            <a:pPr algn="ctr">
              <a:spcBef>
                <a:spcPct val="20000"/>
              </a:spcBef>
              <a:buSzPct val="100000"/>
            </a:pPr>
            <a:r>
              <a:rPr lang="zh-TW" altLang="en-US" sz="24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缺點</a:t>
            </a:r>
            <a:endParaRPr lang="zh-TW" altLang="en-US" sz="2400" b="1" u="sng" dirty="0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71342" y="3717032"/>
            <a:ext cx="1296801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8028384" y="2204864"/>
            <a:ext cx="79146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395536" y="2708920"/>
            <a:ext cx="19442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395536" y="4066604"/>
            <a:ext cx="21602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7719070" y="3573016"/>
            <a:ext cx="110078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圓角矩形 17">
            <a:hlinkClick r:id="rId11" action="ppaction://hlinksldjump"/>
          </p:cNvPr>
          <p:cNvSpPr/>
          <p:nvPr/>
        </p:nvSpPr>
        <p:spPr>
          <a:xfrm>
            <a:off x="6660232" y="4149080"/>
            <a:ext cx="2160000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of </a:t>
            </a:r>
            <a:r>
              <a:rPr lang="en-US" altLang="zh-TW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Thm3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0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NydNGD8UGhSt8DTSUAu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JuVlJdwE2iqyRkY.ISj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P.nuzqFUiAzT.aSVaw0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_fCgkZEWdF3hWUM57cA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3332</Words>
  <Application>Microsoft Office PowerPoint</Application>
  <PresentationFormat>如螢幕大小 (4:3)</PresentationFormat>
  <Paragraphs>440</Paragraphs>
  <Slides>35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36" baseType="lpstr">
      <vt:lpstr>Office 佈景主題</vt:lpstr>
      <vt:lpstr>On the Design of  Contingent Capital  　　　　　　　　　　　with Market Trigger－銀行業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附件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Design of  Contingent Capital       with Market Trigger</dc:title>
  <dc:creator>之八</dc:creator>
  <cp:lastModifiedBy>NCTU</cp:lastModifiedBy>
  <cp:revision>139</cp:revision>
  <dcterms:created xsi:type="dcterms:W3CDTF">2013-12-10T02:44:06Z</dcterms:created>
  <dcterms:modified xsi:type="dcterms:W3CDTF">2014-02-25T09:10:27Z</dcterms:modified>
</cp:coreProperties>
</file>